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8" r:id="rId3"/>
    <p:sldId id="259" r:id="rId4"/>
    <p:sldId id="260" r:id="rId5"/>
    <p:sldId id="261" r:id="rId6"/>
    <p:sldId id="269" r:id="rId7"/>
    <p:sldId id="262" r:id="rId8"/>
    <p:sldId id="263" r:id="rId9"/>
    <p:sldId id="265" r:id="rId10"/>
    <p:sldId id="264" r:id="rId11"/>
    <p:sldId id="266" r:id="rId12"/>
    <p:sldId id="268" r:id="rId13"/>
    <p:sldId id="271" r:id="rId14"/>
    <p:sldId id="270" r:id="rId15"/>
    <p:sldId id="272" r:id="rId16"/>
    <p:sldId id="273" r:id="rId17"/>
    <p:sldId id="275"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80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5795" autoAdjust="0"/>
  </p:normalViewPr>
  <p:slideViewPr>
    <p:cSldViewPr snapToGrid="0">
      <p:cViewPr varScale="1">
        <p:scale>
          <a:sx n="89" d="100"/>
          <a:sy n="89" d="100"/>
        </p:scale>
        <p:origin x="-200"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DF1E4E7-2A72-51A7-61E0-4BD2A37899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BD37B91-4813-5665-924A-6903D5113B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63AF93-C701-4FA9-BD49-55A06FB32ED3}" type="datetimeFigureOut">
              <a:rPr kumimoji="1" lang="ja-JP" altLang="en-US" smtClean="0"/>
              <a:t>2022/5/10</a:t>
            </a:fld>
            <a:endParaRPr kumimoji="1" lang="ja-JP" altLang="en-US"/>
          </a:p>
        </p:txBody>
      </p:sp>
      <p:sp>
        <p:nvSpPr>
          <p:cNvPr id="4" name="フッター プレースホルダー 3">
            <a:extLst>
              <a:ext uri="{FF2B5EF4-FFF2-40B4-BE49-F238E27FC236}">
                <a16:creationId xmlns:a16="http://schemas.microsoft.com/office/drawing/2014/main" id="{86CC0E34-3B53-2D38-3BEE-27231F7797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1C32DE2-2A0E-F5CE-1F89-756C06AE93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84B25F-9E46-48AA-9BA5-BE789BA4AC5D}" type="slidenum">
              <a:rPr kumimoji="1" lang="ja-JP" altLang="en-US" smtClean="0"/>
              <a:t>‹#›</a:t>
            </a:fld>
            <a:endParaRPr kumimoji="1" lang="ja-JP" altLang="en-US"/>
          </a:p>
        </p:txBody>
      </p:sp>
    </p:spTree>
    <p:extLst>
      <p:ext uri="{BB962C8B-B14F-4D97-AF65-F5344CB8AC3E}">
        <p14:creationId xmlns:p14="http://schemas.microsoft.com/office/powerpoint/2010/main" val="331881601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22:22:02.391"/>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22:22:02.84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E9AC0-F6A4-4CDD-9D10-09FAD4A3D942}" type="datetimeFigureOut">
              <a:rPr kumimoji="1" lang="ja-JP" altLang="en-US" smtClean="0"/>
              <a:t>2022/5/10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06F332-691B-471C-9DE7-47ADB8543FF4}" type="slidenum">
              <a:rPr kumimoji="1" lang="ja-JP" altLang="en-US" smtClean="0"/>
              <a:t>‹#›</a:t>
            </a:fld>
            <a:endParaRPr kumimoji="1" lang="ja-JP" altLang="en-US"/>
          </a:p>
        </p:txBody>
      </p:sp>
    </p:spTree>
    <p:extLst>
      <p:ext uri="{BB962C8B-B14F-4D97-AF65-F5344CB8AC3E}">
        <p14:creationId xmlns:p14="http://schemas.microsoft.com/office/powerpoint/2010/main" val="34757764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E310B8D-AC6F-1670-6CF6-81A20D8B2298}"/>
              </a:ext>
            </a:extLst>
          </p:cNvPr>
          <p:cNvSpPr>
            <a:spLocks noGrp="1"/>
          </p:cNvSpPr>
          <p:nvPr>
            <p:ph type="sldNum" sz="quarter" idx="5"/>
          </p:nvPr>
        </p:nvSpPr>
        <p:spPr/>
        <p:txBody>
          <a:bodyPr/>
          <a:lstStyle/>
          <a:p>
            <a:fld id="{4906F332-691B-471C-9DE7-47ADB8543FF4}" type="slidenum">
              <a:rPr kumimoji="1" lang="ja-JP" altLang="en-US" smtClean="0"/>
              <a:t>6</a:t>
            </a:fld>
            <a:endParaRPr kumimoji="1" lang="ja-JP" altLang="en-US"/>
          </a:p>
        </p:txBody>
      </p:sp>
    </p:spTree>
    <p:extLst>
      <p:ext uri="{BB962C8B-B14F-4D97-AF65-F5344CB8AC3E}">
        <p14:creationId xmlns:p14="http://schemas.microsoft.com/office/powerpoint/2010/main" val="154294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日だけだと売上が</a:t>
            </a:r>
            <a:r>
              <a:rPr kumimoji="1" lang="en-US" altLang="ja-JP" dirty="0"/>
              <a:t>2</a:t>
            </a:r>
            <a:r>
              <a:rPr kumimoji="1" lang="ja-JP" altLang="en-US" dirty="0"/>
              <a:t>万円下がるばあいがあります。</a:t>
            </a:r>
          </a:p>
        </p:txBody>
      </p:sp>
      <p:sp>
        <p:nvSpPr>
          <p:cNvPr id="6" name="スライド番号プレースホルダー 5">
            <a:extLst>
              <a:ext uri="{FF2B5EF4-FFF2-40B4-BE49-F238E27FC236}">
                <a16:creationId xmlns:a16="http://schemas.microsoft.com/office/drawing/2014/main" id="{B4A62D3D-22DC-A6CA-53C3-5E997C73EA44}"/>
              </a:ext>
            </a:extLst>
          </p:cNvPr>
          <p:cNvSpPr>
            <a:spLocks noGrp="1"/>
          </p:cNvSpPr>
          <p:nvPr>
            <p:ph type="sldNum" sz="quarter" idx="5"/>
          </p:nvPr>
        </p:nvSpPr>
        <p:spPr/>
        <p:txBody>
          <a:bodyPr/>
          <a:lstStyle/>
          <a:p>
            <a:fld id="{4906F332-691B-471C-9DE7-47ADB8543FF4}" type="slidenum">
              <a:rPr kumimoji="1" lang="ja-JP" altLang="en-US" smtClean="0"/>
              <a:t>8</a:t>
            </a:fld>
            <a:endParaRPr kumimoji="1" lang="ja-JP" altLang="en-US"/>
          </a:p>
        </p:txBody>
      </p:sp>
    </p:spTree>
    <p:extLst>
      <p:ext uri="{BB962C8B-B14F-4D97-AF65-F5344CB8AC3E}">
        <p14:creationId xmlns:p14="http://schemas.microsoft.com/office/powerpoint/2010/main" val="195864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10324-0959-A86B-036D-E56726BF8A0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64A84FE-664B-F41E-613C-EF271FD51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B579A52-27A9-EE85-E3CF-1C3B20566301}"/>
              </a:ext>
            </a:extLst>
          </p:cNvPr>
          <p:cNvSpPr>
            <a:spLocks noGrp="1"/>
          </p:cNvSpPr>
          <p:nvPr>
            <p:ph type="dt" sz="half" idx="10"/>
          </p:nvPr>
        </p:nvSpPr>
        <p:spPr/>
        <p:txBody>
          <a:bodyPr/>
          <a:lstStyle/>
          <a:p>
            <a:fld id="{E917D26D-0B11-4E9A-9B0E-77F74004731E}"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F30B888A-D4B2-2A44-48FC-7ACEDD7F5A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E379A5-B75A-94AE-9811-AF24CC6A0B00}"/>
              </a:ext>
            </a:extLst>
          </p:cNvPr>
          <p:cNvSpPr>
            <a:spLocks noGrp="1"/>
          </p:cNvSpPr>
          <p:nvPr>
            <p:ph type="sldNum" sz="quarter" idx="12"/>
          </p:nvPr>
        </p:nvSpPr>
        <p:spPr/>
        <p:txBody>
          <a:bodyPr/>
          <a:lstStyle/>
          <a:p>
            <a:fld id="{7794800D-9796-468A-8919-45E97F86094D}" type="slidenum">
              <a:rPr kumimoji="1" lang="ja-JP" altLang="en-US" smtClean="0"/>
              <a:t>‹#›</a:t>
            </a:fld>
            <a:endParaRPr kumimoji="1" lang="ja-JP" altLang="en-US"/>
          </a:p>
        </p:txBody>
      </p:sp>
    </p:spTree>
    <p:extLst>
      <p:ext uri="{BB962C8B-B14F-4D97-AF65-F5344CB8AC3E}">
        <p14:creationId xmlns:p14="http://schemas.microsoft.com/office/powerpoint/2010/main" val="3050359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B1E032-239E-1209-82C6-6BE70F63EDD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9CD69D-C26E-5DA1-AB76-CAA4638101D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2A30C7-5F7A-4389-9FC3-F604CCBBAB37}"/>
              </a:ext>
            </a:extLst>
          </p:cNvPr>
          <p:cNvSpPr>
            <a:spLocks noGrp="1"/>
          </p:cNvSpPr>
          <p:nvPr>
            <p:ph type="dt" sz="half" idx="10"/>
          </p:nvPr>
        </p:nvSpPr>
        <p:spPr/>
        <p:txBody>
          <a:bodyPr/>
          <a:lstStyle/>
          <a:p>
            <a:fld id="{E7F2FD49-8FCF-42B7-B4BE-36F0605E54C3}"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296E1FD1-46D1-6668-55F2-9CD3A1FE74E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B8D9C1-3618-4403-365B-3A32E5ABE7B2}"/>
              </a:ext>
            </a:extLst>
          </p:cNvPr>
          <p:cNvSpPr>
            <a:spLocks noGrp="1"/>
          </p:cNvSpPr>
          <p:nvPr>
            <p:ph type="sldNum" sz="quarter" idx="12"/>
          </p:nvPr>
        </p:nvSpPr>
        <p:spPr/>
        <p:txBody>
          <a:bodyPr/>
          <a:lstStyle/>
          <a:p>
            <a:fld id="{7794800D-9796-468A-8919-45E97F86094D}" type="slidenum">
              <a:rPr kumimoji="1" lang="ja-JP" altLang="en-US" smtClean="0"/>
              <a:t>‹#›</a:t>
            </a:fld>
            <a:endParaRPr kumimoji="1" lang="ja-JP" altLang="en-US"/>
          </a:p>
        </p:txBody>
      </p:sp>
    </p:spTree>
    <p:extLst>
      <p:ext uri="{BB962C8B-B14F-4D97-AF65-F5344CB8AC3E}">
        <p14:creationId xmlns:p14="http://schemas.microsoft.com/office/powerpoint/2010/main" val="51756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01282A1-BF83-0C9A-FAC4-25D67B964C0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D637597-AF1C-C4FC-665C-A6364E12F9B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3653C3-EF15-3C43-C7F7-B8E43B2A7CAA}"/>
              </a:ext>
            </a:extLst>
          </p:cNvPr>
          <p:cNvSpPr>
            <a:spLocks noGrp="1"/>
          </p:cNvSpPr>
          <p:nvPr>
            <p:ph type="dt" sz="half" idx="10"/>
          </p:nvPr>
        </p:nvSpPr>
        <p:spPr/>
        <p:txBody>
          <a:bodyPr/>
          <a:lstStyle/>
          <a:p>
            <a:fld id="{8A7F6F55-05C2-4D91-BDD6-CB0A3EC3C57D}"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C6697D56-673C-4765-9BE2-2BCDD1055D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D4DC5E-2A5F-F526-56EB-B161E5F04BCA}"/>
              </a:ext>
            </a:extLst>
          </p:cNvPr>
          <p:cNvSpPr>
            <a:spLocks noGrp="1"/>
          </p:cNvSpPr>
          <p:nvPr>
            <p:ph type="sldNum" sz="quarter" idx="12"/>
          </p:nvPr>
        </p:nvSpPr>
        <p:spPr/>
        <p:txBody>
          <a:bodyPr/>
          <a:lstStyle/>
          <a:p>
            <a:fld id="{7794800D-9796-468A-8919-45E97F86094D}" type="slidenum">
              <a:rPr kumimoji="1" lang="ja-JP" altLang="en-US" smtClean="0"/>
              <a:t>‹#›</a:t>
            </a:fld>
            <a:endParaRPr kumimoji="1" lang="ja-JP" altLang="en-US"/>
          </a:p>
        </p:txBody>
      </p:sp>
    </p:spTree>
    <p:extLst>
      <p:ext uri="{BB962C8B-B14F-4D97-AF65-F5344CB8AC3E}">
        <p14:creationId xmlns:p14="http://schemas.microsoft.com/office/powerpoint/2010/main" val="27122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3234D3-8F79-03E5-FE9E-46C10AD9937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2885F7-A225-6098-1F34-4890FF57D81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E2900F-6B25-299A-8F56-823EFD21CF97}"/>
              </a:ext>
            </a:extLst>
          </p:cNvPr>
          <p:cNvSpPr>
            <a:spLocks noGrp="1"/>
          </p:cNvSpPr>
          <p:nvPr>
            <p:ph type="dt" sz="half" idx="10"/>
          </p:nvPr>
        </p:nvSpPr>
        <p:spPr/>
        <p:txBody>
          <a:bodyPr/>
          <a:lstStyle/>
          <a:p>
            <a:fld id="{2FD9AF2D-ABB9-4649-BD5A-0B32F93D42A7}"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987C5900-26DF-67D4-D822-3DA2A7C89E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AFCDDF-59AA-DA21-46B0-9E604DFE48EB}"/>
              </a:ext>
            </a:extLst>
          </p:cNvPr>
          <p:cNvSpPr>
            <a:spLocks noGrp="1"/>
          </p:cNvSpPr>
          <p:nvPr>
            <p:ph type="sldNum" sz="quarter" idx="12"/>
          </p:nvPr>
        </p:nvSpPr>
        <p:spPr/>
        <p:txBody>
          <a:bodyPr/>
          <a:lstStyle/>
          <a:p>
            <a:fld id="{7794800D-9796-468A-8919-45E97F86094D}" type="slidenum">
              <a:rPr kumimoji="1" lang="ja-JP" altLang="en-US" smtClean="0"/>
              <a:t>‹#›</a:t>
            </a:fld>
            <a:endParaRPr kumimoji="1" lang="ja-JP" altLang="en-US"/>
          </a:p>
        </p:txBody>
      </p:sp>
    </p:spTree>
    <p:extLst>
      <p:ext uri="{BB962C8B-B14F-4D97-AF65-F5344CB8AC3E}">
        <p14:creationId xmlns:p14="http://schemas.microsoft.com/office/powerpoint/2010/main" val="281707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887226-963A-DA94-D528-B2EED3B5B23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A8AFFD-5239-C1EA-5448-98ACDFE35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CBED229-FF45-5FC3-82B6-9804E35EBA0F}"/>
              </a:ext>
            </a:extLst>
          </p:cNvPr>
          <p:cNvSpPr>
            <a:spLocks noGrp="1"/>
          </p:cNvSpPr>
          <p:nvPr>
            <p:ph type="dt" sz="half" idx="10"/>
          </p:nvPr>
        </p:nvSpPr>
        <p:spPr/>
        <p:txBody>
          <a:bodyPr/>
          <a:lstStyle/>
          <a:p>
            <a:fld id="{205A63BF-F65C-46EF-9F40-0805C3426C56}"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68B4A1C2-FAE9-E909-F908-49A136E560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40421E-0ADB-BACE-64E2-D672F1C172A9}"/>
              </a:ext>
            </a:extLst>
          </p:cNvPr>
          <p:cNvSpPr>
            <a:spLocks noGrp="1"/>
          </p:cNvSpPr>
          <p:nvPr>
            <p:ph type="sldNum" sz="quarter" idx="12"/>
          </p:nvPr>
        </p:nvSpPr>
        <p:spPr/>
        <p:txBody>
          <a:bodyPr/>
          <a:lstStyle/>
          <a:p>
            <a:fld id="{7794800D-9796-468A-8919-45E97F86094D}" type="slidenum">
              <a:rPr kumimoji="1" lang="ja-JP" altLang="en-US" smtClean="0"/>
              <a:t>‹#›</a:t>
            </a:fld>
            <a:endParaRPr kumimoji="1" lang="ja-JP" altLang="en-US"/>
          </a:p>
        </p:txBody>
      </p:sp>
    </p:spTree>
    <p:extLst>
      <p:ext uri="{BB962C8B-B14F-4D97-AF65-F5344CB8AC3E}">
        <p14:creationId xmlns:p14="http://schemas.microsoft.com/office/powerpoint/2010/main" val="1340913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816E3B-B4E7-8598-7001-BF1914601E4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4AE791-CE06-B139-1111-5CD7950428A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55F04B8-FC0E-0C90-AC0B-86E8CD945B4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836DC70-51E0-B938-11B8-E23021098645}"/>
              </a:ext>
            </a:extLst>
          </p:cNvPr>
          <p:cNvSpPr>
            <a:spLocks noGrp="1"/>
          </p:cNvSpPr>
          <p:nvPr>
            <p:ph type="dt" sz="half" idx="10"/>
          </p:nvPr>
        </p:nvSpPr>
        <p:spPr/>
        <p:txBody>
          <a:bodyPr/>
          <a:lstStyle/>
          <a:p>
            <a:fld id="{81C88ABC-1B7E-47B3-B2EA-D2B22D595BE7}" type="datetime1">
              <a:rPr kumimoji="1" lang="ja-JP" altLang="en-US" smtClean="0"/>
              <a:t>2022/5/10</a:t>
            </a:fld>
            <a:endParaRPr kumimoji="1" lang="ja-JP" altLang="en-US"/>
          </a:p>
        </p:txBody>
      </p:sp>
      <p:sp>
        <p:nvSpPr>
          <p:cNvPr id="6" name="フッター プレースホルダー 5">
            <a:extLst>
              <a:ext uri="{FF2B5EF4-FFF2-40B4-BE49-F238E27FC236}">
                <a16:creationId xmlns:a16="http://schemas.microsoft.com/office/drawing/2014/main" id="{233F70E9-E5CE-6403-4FCF-706E9F7693B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68CC54-9549-250A-F8E6-4BAF3A567292}"/>
              </a:ext>
            </a:extLst>
          </p:cNvPr>
          <p:cNvSpPr>
            <a:spLocks noGrp="1"/>
          </p:cNvSpPr>
          <p:nvPr>
            <p:ph type="sldNum" sz="quarter" idx="12"/>
          </p:nvPr>
        </p:nvSpPr>
        <p:spPr/>
        <p:txBody>
          <a:bodyPr/>
          <a:lstStyle/>
          <a:p>
            <a:fld id="{7794800D-9796-468A-8919-45E97F86094D}" type="slidenum">
              <a:rPr kumimoji="1" lang="ja-JP" altLang="en-US" smtClean="0"/>
              <a:t>‹#›</a:t>
            </a:fld>
            <a:endParaRPr kumimoji="1" lang="ja-JP" altLang="en-US"/>
          </a:p>
        </p:txBody>
      </p:sp>
    </p:spTree>
    <p:extLst>
      <p:ext uri="{BB962C8B-B14F-4D97-AF65-F5344CB8AC3E}">
        <p14:creationId xmlns:p14="http://schemas.microsoft.com/office/powerpoint/2010/main" val="182892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B802DC-147E-8F62-8E46-DF59F769574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6C97B0-C82A-4BEC-4CC1-3731861A68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C09371C-2509-CA0E-76C6-D255E32289C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C388371-0C50-AD16-2DA5-781C19AD56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0204AEC-6807-81B1-588A-5BA48315FF1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04830FD-840F-E931-2E15-8C8C78299940}"/>
              </a:ext>
            </a:extLst>
          </p:cNvPr>
          <p:cNvSpPr>
            <a:spLocks noGrp="1"/>
          </p:cNvSpPr>
          <p:nvPr>
            <p:ph type="dt" sz="half" idx="10"/>
          </p:nvPr>
        </p:nvSpPr>
        <p:spPr/>
        <p:txBody>
          <a:bodyPr/>
          <a:lstStyle/>
          <a:p>
            <a:fld id="{20C39C66-645A-475E-B0FB-694098BF9AB0}" type="datetime1">
              <a:rPr kumimoji="1" lang="ja-JP" altLang="en-US" smtClean="0"/>
              <a:t>2022/5/10</a:t>
            </a:fld>
            <a:endParaRPr kumimoji="1" lang="ja-JP" altLang="en-US"/>
          </a:p>
        </p:txBody>
      </p:sp>
      <p:sp>
        <p:nvSpPr>
          <p:cNvPr id="8" name="フッター プレースホルダー 7">
            <a:extLst>
              <a:ext uri="{FF2B5EF4-FFF2-40B4-BE49-F238E27FC236}">
                <a16:creationId xmlns:a16="http://schemas.microsoft.com/office/drawing/2014/main" id="{4AF875F3-302A-37E6-336D-FB867334707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5B816D8-DBE5-F3EB-4589-C82D058101DF}"/>
              </a:ext>
            </a:extLst>
          </p:cNvPr>
          <p:cNvSpPr>
            <a:spLocks noGrp="1"/>
          </p:cNvSpPr>
          <p:nvPr>
            <p:ph type="sldNum" sz="quarter" idx="12"/>
          </p:nvPr>
        </p:nvSpPr>
        <p:spPr/>
        <p:txBody>
          <a:bodyPr/>
          <a:lstStyle/>
          <a:p>
            <a:fld id="{7794800D-9796-468A-8919-45E97F86094D}" type="slidenum">
              <a:rPr kumimoji="1" lang="ja-JP" altLang="en-US" smtClean="0"/>
              <a:t>‹#›</a:t>
            </a:fld>
            <a:endParaRPr kumimoji="1" lang="ja-JP" altLang="en-US"/>
          </a:p>
        </p:txBody>
      </p:sp>
    </p:spTree>
    <p:extLst>
      <p:ext uri="{BB962C8B-B14F-4D97-AF65-F5344CB8AC3E}">
        <p14:creationId xmlns:p14="http://schemas.microsoft.com/office/powerpoint/2010/main" val="374272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CBFF5-0E7A-6B4C-8C1D-6D6BDBA1C47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25EA101-3C4F-6DBF-53A9-2F14E9A3C066}"/>
              </a:ext>
            </a:extLst>
          </p:cNvPr>
          <p:cNvSpPr>
            <a:spLocks noGrp="1"/>
          </p:cNvSpPr>
          <p:nvPr>
            <p:ph type="dt" sz="half" idx="10"/>
          </p:nvPr>
        </p:nvSpPr>
        <p:spPr/>
        <p:txBody>
          <a:bodyPr/>
          <a:lstStyle/>
          <a:p>
            <a:fld id="{85F971EB-7E10-420D-8704-8538ED181D33}" type="datetime1">
              <a:rPr kumimoji="1" lang="ja-JP" altLang="en-US" smtClean="0"/>
              <a:t>2022/5/10</a:t>
            </a:fld>
            <a:endParaRPr kumimoji="1" lang="ja-JP" altLang="en-US"/>
          </a:p>
        </p:txBody>
      </p:sp>
      <p:sp>
        <p:nvSpPr>
          <p:cNvPr id="4" name="フッター プレースホルダー 3">
            <a:extLst>
              <a:ext uri="{FF2B5EF4-FFF2-40B4-BE49-F238E27FC236}">
                <a16:creationId xmlns:a16="http://schemas.microsoft.com/office/drawing/2014/main" id="{FCC745B3-6D2A-9DAA-D4D9-A2C92D9198A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744800E-55C1-56C0-11A9-5E090BD3963E}"/>
              </a:ext>
            </a:extLst>
          </p:cNvPr>
          <p:cNvSpPr>
            <a:spLocks noGrp="1"/>
          </p:cNvSpPr>
          <p:nvPr>
            <p:ph type="sldNum" sz="quarter" idx="12"/>
          </p:nvPr>
        </p:nvSpPr>
        <p:spPr/>
        <p:txBody>
          <a:bodyPr/>
          <a:lstStyle/>
          <a:p>
            <a:fld id="{7794800D-9796-468A-8919-45E97F86094D}" type="slidenum">
              <a:rPr kumimoji="1" lang="ja-JP" altLang="en-US" smtClean="0"/>
              <a:t>‹#›</a:t>
            </a:fld>
            <a:endParaRPr kumimoji="1" lang="ja-JP" altLang="en-US"/>
          </a:p>
        </p:txBody>
      </p:sp>
    </p:spTree>
    <p:extLst>
      <p:ext uri="{BB962C8B-B14F-4D97-AF65-F5344CB8AC3E}">
        <p14:creationId xmlns:p14="http://schemas.microsoft.com/office/powerpoint/2010/main" val="2159342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799D3C-0E39-C91E-B893-8F3D35CF799C}"/>
              </a:ext>
            </a:extLst>
          </p:cNvPr>
          <p:cNvSpPr>
            <a:spLocks noGrp="1"/>
          </p:cNvSpPr>
          <p:nvPr>
            <p:ph type="dt" sz="half" idx="10"/>
          </p:nvPr>
        </p:nvSpPr>
        <p:spPr/>
        <p:txBody>
          <a:bodyPr/>
          <a:lstStyle/>
          <a:p>
            <a:fld id="{C66CF7DE-1BD3-47FF-A8F0-0D0F1FCF3766}" type="datetime1">
              <a:rPr kumimoji="1" lang="ja-JP" altLang="en-US" smtClean="0"/>
              <a:t>2022/5/10</a:t>
            </a:fld>
            <a:endParaRPr kumimoji="1" lang="ja-JP" altLang="en-US"/>
          </a:p>
        </p:txBody>
      </p:sp>
      <p:sp>
        <p:nvSpPr>
          <p:cNvPr id="3" name="フッター プレースホルダー 2">
            <a:extLst>
              <a:ext uri="{FF2B5EF4-FFF2-40B4-BE49-F238E27FC236}">
                <a16:creationId xmlns:a16="http://schemas.microsoft.com/office/drawing/2014/main" id="{B94BA910-F398-FB7F-2342-ECFD8D7CE6C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E00D3-1334-8C2C-DC7D-AB6161B94A53}"/>
              </a:ext>
            </a:extLst>
          </p:cNvPr>
          <p:cNvSpPr>
            <a:spLocks noGrp="1"/>
          </p:cNvSpPr>
          <p:nvPr>
            <p:ph type="sldNum" sz="quarter" idx="12"/>
          </p:nvPr>
        </p:nvSpPr>
        <p:spPr/>
        <p:txBody>
          <a:bodyPr/>
          <a:lstStyle/>
          <a:p>
            <a:fld id="{7794800D-9796-468A-8919-45E97F86094D}" type="slidenum">
              <a:rPr kumimoji="1" lang="ja-JP" altLang="en-US" smtClean="0"/>
              <a:t>‹#›</a:t>
            </a:fld>
            <a:endParaRPr kumimoji="1" lang="ja-JP" altLang="en-US"/>
          </a:p>
        </p:txBody>
      </p:sp>
    </p:spTree>
    <p:extLst>
      <p:ext uri="{BB962C8B-B14F-4D97-AF65-F5344CB8AC3E}">
        <p14:creationId xmlns:p14="http://schemas.microsoft.com/office/powerpoint/2010/main" val="429138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CD048D-0D06-A7C0-D5BB-438FC68729E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5F33FD-F7AA-1216-3D0E-7D4E7B40D8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8AB0FCD-8D37-D40E-A3B9-07B7E2465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3F2D001-B930-15FB-856E-642256D84214}"/>
              </a:ext>
            </a:extLst>
          </p:cNvPr>
          <p:cNvSpPr>
            <a:spLocks noGrp="1"/>
          </p:cNvSpPr>
          <p:nvPr>
            <p:ph type="dt" sz="half" idx="10"/>
          </p:nvPr>
        </p:nvSpPr>
        <p:spPr/>
        <p:txBody>
          <a:bodyPr/>
          <a:lstStyle/>
          <a:p>
            <a:fld id="{BA38A83F-A7BE-4C04-88A0-61F592F5CB33}" type="datetime1">
              <a:rPr kumimoji="1" lang="ja-JP" altLang="en-US" smtClean="0"/>
              <a:t>2022/5/10</a:t>
            </a:fld>
            <a:endParaRPr kumimoji="1" lang="ja-JP" altLang="en-US"/>
          </a:p>
        </p:txBody>
      </p:sp>
      <p:sp>
        <p:nvSpPr>
          <p:cNvPr id="6" name="フッター プレースホルダー 5">
            <a:extLst>
              <a:ext uri="{FF2B5EF4-FFF2-40B4-BE49-F238E27FC236}">
                <a16:creationId xmlns:a16="http://schemas.microsoft.com/office/drawing/2014/main" id="{12E91552-A5F5-0D8A-041F-29113F34D81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9FE494-3838-1327-5148-075846F1881F}"/>
              </a:ext>
            </a:extLst>
          </p:cNvPr>
          <p:cNvSpPr>
            <a:spLocks noGrp="1"/>
          </p:cNvSpPr>
          <p:nvPr>
            <p:ph type="sldNum" sz="quarter" idx="12"/>
          </p:nvPr>
        </p:nvSpPr>
        <p:spPr/>
        <p:txBody>
          <a:bodyPr/>
          <a:lstStyle/>
          <a:p>
            <a:fld id="{7794800D-9796-468A-8919-45E97F86094D}" type="slidenum">
              <a:rPr kumimoji="1" lang="ja-JP" altLang="en-US" smtClean="0"/>
              <a:t>‹#›</a:t>
            </a:fld>
            <a:endParaRPr kumimoji="1" lang="ja-JP" altLang="en-US"/>
          </a:p>
        </p:txBody>
      </p:sp>
    </p:spTree>
    <p:extLst>
      <p:ext uri="{BB962C8B-B14F-4D97-AF65-F5344CB8AC3E}">
        <p14:creationId xmlns:p14="http://schemas.microsoft.com/office/powerpoint/2010/main" val="249258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11FA90-446A-4301-04BD-03344B92FBC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7B971CC-2CCB-FEBE-10A3-8C642C523F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8C60BD0-C155-0AC6-1FE6-8CC5BE47C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8E7096-1B4D-1287-5CA4-BAEB85C26836}"/>
              </a:ext>
            </a:extLst>
          </p:cNvPr>
          <p:cNvSpPr>
            <a:spLocks noGrp="1"/>
          </p:cNvSpPr>
          <p:nvPr>
            <p:ph type="dt" sz="half" idx="10"/>
          </p:nvPr>
        </p:nvSpPr>
        <p:spPr/>
        <p:txBody>
          <a:bodyPr/>
          <a:lstStyle/>
          <a:p>
            <a:fld id="{606D16E2-EE7A-4399-AC4B-11C983510593}" type="datetime1">
              <a:rPr kumimoji="1" lang="ja-JP" altLang="en-US" smtClean="0"/>
              <a:t>2022/5/10</a:t>
            </a:fld>
            <a:endParaRPr kumimoji="1" lang="ja-JP" altLang="en-US"/>
          </a:p>
        </p:txBody>
      </p:sp>
      <p:sp>
        <p:nvSpPr>
          <p:cNvPr id="6" name="フッター プレースホルダー 5">
            <a:extLst>
              <a:ext uri="{FF2B5EF4-FFF2-40B4-BE49-F238E27FC236}">
                <a16:creationId xmlns:a16="http://schemas.microsoft.com/office/drawing/2014/main" id="{2F1FB15D-21FC-133A-D3EC-EDD9579BCAD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CC6696-7EEE-FF8A-C43C-16D8CB8701AD}"/>
              </a:ext>
            </a:extLst>
          </p:cNvPr>
          <p:cNvSpPr>
            <a:spLocks noGrp="1"/>
          </p:cNvSpPr>
          <p:nvPr>
            <p:ph type="sldNum" sz="quarter" idx="12"/>
          </p:nvPr>
        </p:nvSpPr>
        <p:spPr/>
        <p:txBody>
          <a:bodyPr/>
          <a:lstStyle/>
          <a:p>
            <a:fld id="{7794800D-9796-468A-8919-45E97F86094D}" type="slidenum">
              <a:rPr kumimoji="1" lang="ja-JP" altLang="en-US" smtClean="0"/>
              <a:t>‹#›</a:t>
            </a:fld>
            <a:endParaRPr kumimoji="1" lang="ja-JP" altLang="en-US"/>
          </a:p>
        </p:txBody>
      </p:sp>
    </p:spTree>
    <p:extLst>
      <p:ext uri="{BB962C8B-B14F-4D97-AF65-F5344CB8AC3E}">
        <p14:creationId xmlns:p14="http://schemas.microsoft.com/office/powerpoint/2010/main" val="419102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956EF0-5F7D-8995-1999-174D7B2D4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0CAD871-D632-8EFC-C5C3-BA4AEADF8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3F579B-28B5-1125-D736-A9C937490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808E1-A15A-4C70-AAF8-FBFA28AE59CD}"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2ECDD087-991F-23B5-9AC3-65E5A739A3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88F936-4793-3E1D-6972-A61074B109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4800D-9796-468A-8919-45E97F86094D}" type="slidenum">
              <a:rPr kumimoji="1" lang="ja-JP" altLang="en-US" smtClean="0"/>
              <a:t>‹#›</a:t>
            </a:fld>
            <a:endParaRPr kumimoji="1" lang="ja-JP" altLang="en-US"/>
          </a:p>
        </p:txBody>
      </p:sp>
    </p:spTree>
    <p:extLst>
      <p:ext uri="{BB962C8B-B14F-4D97-AF65-F5344CB8AC3E}">
        <p14:creationId xmlns:p14="http://schemas.microsoft.com/office/powerpoint/2010/main" val="233257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info@up-fukui.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eg"/><Relationship Id="rId7" Type="http://schemas.openxmlformats.org/officeDocument/2006/relationships/image" Target="../media/image18.jpg"/><Relationship Id="rId12" Type="http://schemas.openxmlformats.org/officeDocument/2006/relationships/customXml" Target="../ink/ink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19.png"/><Relationship Id="rId5" Type="http://schemas.openxmlformats.org/officeDocument/2006/relationships/image" Target="../media/image16.jpg"/><Relationship Id="rId10" Type="http://schemas.openxmlformats.org/officeDocument/2006/relationships/customXml" Target="../ink/ink1.xml"/><Relationship Id="rId4" Type="http://schemas.openxmlformats.org/officeDocument/2006/relationships/image" Target="../media/image15.jpg"/><Relationship Id="rId9"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DFB0FD6-BA5E-CD0E-8FB5-1A9D84009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825" y="3149490"/>
            <a:ext cx="4869645" cy="279411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CD89405-6364-194F-7766-E4498178C0CF}"/>
              </a:ext>
            </a:extLst>
          </p:cNvPr>
          <p:cNvSpPr txBox="1"/>
          <p:nvPr/>
        </p:nvSpPr>
        <p:spPr>
          <a:xfrm>
            <a:off x="1026912" y="2257932"/>
            <a:ext cx="2723823" cy="369332"/>
          </a:xfrm>
          <a:prstGeom prst="rect">
            <a:avLst/>
          </a:prstGeom>
          <a:noFill/>
        </p:spPr>
        <p:txBody>
          <a:bodyPr wrap="none" rtlCol="0">
            <a:spAutoFit/>
          </a:bodyPr>
          <a:lstStyle/>
          <a:p>
            <a:r>
              <a:rPr kumimoji="1" lang="ja-JP" altLang="en-US" dirty="0">
                <a:highlight>
                  <a:srgbClr val="FFFF00"/>
                </a:highlight>
              </a:rPr>
              <a:t>珈琲と楽しむ小さな幸せ</a:t>
            </a:r>
          </a:p>
        </p:txBody>
      </p:sp>
      <p:sp>
        <p:nvSpPr>
          <p:cNvPr id="10" name="テキスト ボックス 9">
            <a:extLst>
              <a:ext uri="{FF2B5EF4-FFF2-40B4-BE49-F238E27FC236}">
                <a16:creationId xmlns:a16="http://schemas.microsoft.com/office/drawing/2014/main" id="{E535A3CC-7C80-FA1E-2D67-362B91D94E03}"/>
              </a:ext>
            </a:extLst>
          </p:cNvPr>
          <p:cNvSpPr txBox="1"/>
          <p:nvPr/>
        </p:nvSpPr>
        <p:spPr>
          <a:xfrm>
            <a:off x="1026912" y="2627264"/>
            <a:ext cx="6097190" cy="830997"/>
          </a:xfrm>
          <a:prstGeom prst="rect">
            <a:avLst/>
          </a:prstGeom>
          <a:noFill/>
        </p:spPr>
        <p:txBody>
          <a:bodyPr wrap="square">
            <a:spAutoFit/>
          </a:bodyPr>
          <a:lstStyle/>
          <a:p>
            <a:r>
              <a:rPr lang="en-US" altLang="ja-JP" sz="2800" dirty="0"/>
              <a:t>Fukui Coffee Festival 2022</a:t>
            </a:r>
            <a:r>
              <a:rPr lang="ja-JP" altLang="en-US" sz="2800" dirty="0"/>
              <a:t>　</a:t>
            </a:r>
            <a:endParaRPr lang="en-US" altLang="ja-JP" sz="2800" dirty="0"/>
          </a:p>
          <a:p>
            <a:r>
              <a:rPr lang="ja-JP" altLang="en-US" sz="2000" dirty="0"/>
              <a:t>　　　　　　　　　　　三国海浜公園　</a:t>
            </a:r>
          </a:p>
        </p:txBody>
      </p:sp>
      <p:pic>
        <p:nvPicPr>
          <p:cNvPr id="3" name="図 2">
            <a:extLst>
              <a:ext uri="{FF2B5EF4-FFF2-40B4-BE49-F238E27FC236}">
                <a16:creationId xmlns:a16="http://schemas.microsoft.com/office/drawing/2014/main" id="{5BD61493-0400-FBB6-7B14-5DB5BE701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5034" y="0"/>
            <a:ext cx="1635978" cy="1914525"/>
          </a:xfrm>
          <a:prstGeom prst="rect">
            <a:avLst/>
          </a:prstGeom>
        </p:spPr>
      </p:pic>
      <p:sp>
        <p:nvSpPr>
          <p:cNvPr id="4" name="テキスト ボックス 3">
            <a:extLst>
              <a:ext uri="{FF2B5EF4-FFF2-40B4-BE49-F238E27FC236}">
                <a16:creationId xmlns:a16="http://schemas.microsoft.com/office/drawing/2014/main" id="{861600B4-EA5D-3CD8-BD10-7F078A0F845A}"/>
              </a:ext>
            </a:extLst>
          </p:cNvPr>
          <p:cNvSpPr txBox="1"/>
          <p:nvPr/>
        </p:nvSpPr>
        <p:spPr>
          <a:xfrm>
            <a:off x="3907632" y="3516868"/>
            <a:ext cx="1569660" cy="369332"/>
          </a:xfrm>
          <a:prstGeom prst="rect">
            <a:avLst/>
          </a:prstGeom>
          <a:solidFill>
            <a:schemeClr val="tx1"/>
          </a:solidFill>
        </p:spPr>
        <p:txBody>
          <a:bodyPr wrap="none" rtlCol="0">
            <a:spAutoFit/>
          </a:bodyPr>
          <a:lstStyle/>
          <a:p>
            <a:r>
              <a:rPr kumimoji="1" lang="ja-JP" altLang="en-US" b="1" dirty="0">
                <a:solidFill>
                  <a:schemeClr val="bg1"/>
                </a:solidFill>
              </a:rPr>
              <a:t>出店概要資料</a:t>
            </a:r>
          </a:p>
        </p:txBody>
      </p:sp>
    </p:spTree>
    <p:extLst>
      <p:ext uri="{BB962C8B-B14F-4D97-AF65-F5344CB8AC3E}">
        <p14:creationId xmlns:p14="http://schemas.microsoft.com/office/powerpoint/2010/main" val="98385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70395-B8A8-5D54-CC2D-6FD81BB722BB}"/>
              </a:ext>
            </a:extLst>
          </p:cNvPr>
          <p:cNvSpPr>
            <a:spLocks noGrp="1"/>
          </p:cNvSpPr>
          <p:nvPr>
            <p:ph type="title"/>
          </p:nvPr>
        </p:nvSpPr>
        <p:spPr>
          <a:xfrm>
            <a:off x="478630" y="114300"/>
            <a:ext cx="8229601" cy="920750"/>
          </a:xfrm>
        </p:spPr>
        <p:txBody>
          <a:bodyPr>
            <a:normAutofit/>
          </a:bodyPr>
          <a:lstStyle/>
          <a:p>
            <a:r>
              <a:rPr lang="ja-JP" altLang="en-US" sz="3200" dirty="0">
                <a:ea typeface="+mn-ea"/>
              </a:rPr>
              <a:t>　コーヒー彩どりマルシェ仮</a:t>
            </a:r>
            <a:r>
              <a:rPr kumimoji="1" lang="ja-JP" altLang="en-US" sz="3200" dirty="0">
                <a:ea typeface="+mn-ea"/>
              </a:rPr>
              <a:t>出店概要</a:t>
            </a:r>
          </a:p>
        </p:txBody>
      </p:sp>
      <p:sp>
        <p:nvSpPr>
          <p:cNvPr id="27" name="Rectangle 4">
            <a:extLst>
              <a:ext uri="{FF2B5EF4-FFF2-40B4-BE49-F238E27FC236}">
                <a16:creationId xmlns:a16="http://schemas.microsoft.com/office/drawing/2014/main" id="{CA06DF7F-C590-1549-9051-7F93E6D63185}"/>
              </a:ext>
            </a:extLst>
          </p:cNvPr>
          <p:cNvSpPr>
            <a:spLocks noChangeArrowheads="1"/>
          </p:cNvSpPr>
          <p:nvPr/>
        </p:nvSpPr>
        <p:spPr bwMode="auto">
          <a:xfrm>
            <a:off x="5699125" y="1231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正方形/長方形 4">
            <a:extLst>
              <a:ext uri="{FF2B5EF4-FFF2-40B4-BE49-F238E27FC236}">
                <a16:creationId xmlns:a16="http://schemas.microsoft.com/office/drawing/2014/main" id="{40686AC9-C9BF-63E2-7A0E-DCE9A4AD1476}"/>
              </a:ext>
            </a:extLst>
          </p:cNvPr>
          <p:cNvSpPr/>
          <p:nvPr/>
        </p:nvSpPr>
        <p:spPr>
          <a:xfrm>
            <a:off x="678657" y="1460275"/>
            <a:ext cx="6286500" cy="15758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●出店について</a:t>
            </a:r>
            <a:endParaRPr kumimoji="1" lang="en-US" altLang="ja-JP" b="1" dirty="0">
              <a:solidFill>
                <a:schemeClr val="tx1"/>
              </a:solidFill>
            </a:endParaRPr>
          </a:p>
          <a:p>
            <a:r>
              <a:rPr kumimoji="1" lang="ja-JP" altLang="en-US" sz="1400" b="1" dirty="0">
                <a:solidFill>
                  <a:schemeClr val="tx1"/>
                </a:solidFill>
              </a:rPr>
              <a:t>出店料</a:t>
            </a:r>
            <a:r>
              <a:rPr lang="ja-JP" altLang="en-US" sz="1400" b="1" dirty="0">
                <a:solidFill>
                  <a:schemeClr val="tx1"/>
                </a:solidFill>
              </a:rPr>
              <a:t>：</a:t>
            </a:r>
            <a:r>
              <a:rPr lang="en-US" altLang="ja-JP" sz="1400" b="1" dirty="0">
                <a:solidFill>
                  <a:schemeClr val="tx1"/>
                </a:solidFill>
              </a:rPr>
              <a:t>5,000</a:t>
            </a:r>
            <a:r>
              <a:rPr lang="ja-JP" altLang="en-US" sz="1400" b="1" dirty="0">
                <a:solidFill>
                  <a:schemeClr val="tx1"/>
                </a:solidFill>
              </a:rPr>
              <a:t>円</a:t>
            </a:r>
            <a:r>
              <a:rPr lang="en-US" altLang="ja-JP" sz="1400" b="1" dirty="0">
                <a:solidFill>
                  <a:schemeClr val="tx1"/>
                </a:solidFill>
              </a:rPr>
              <a:t>(2</a:t>
            </a:r>
            <a:r>
              <a:rPr lang="ja-JP" altLang="en-US" sz="1400" b="1" dirty="0">
                <a:solidFill>
                  <a:schemeClr val="tx1"/>
                </a:solidFill>
              </a:rPr>
              <a:t>日分</a:t>
            </a:r>
            <a:r>
              <a:rPr lang="en-US" altLang="ja-JP" sz="1400" b="1" dirty="0">
                <a:solidFill>
                  <a:schemeClr val="tx1"/>
                </a:solidFill>
              </a:rPr>
              <a:t>)</a:t>
            </a:r>
            <a:r>
              <a:rPr lang="ja-JP" altLang="en-US" sz="1400" b="1" dirty="0">
                <a:solidFill>
                  <a:schemeClr val="tx1"/>
                </a:solidFill>
              </a:rPr>
              <a:t>　</a:t>
            </a:r>
            <a:endParaRPr lang="en-US" altLang="ja-JP" sz="1400" b="1" dirty="0">
              <a:solidFill>
                <a:schemeClr val="tx1"/>
              </a:solidFill>
            </a:endParaRPr>
          </a:p>
          <a:p>
            <a:r>
              <a:rPr lang="en-US" altLang="ja-JP" sz="1100" b="1" dirty="0">
                <a:solidFill>
                  <a:schemeClr val="tx1"/>
                </a:solidFill>
              </a:rPr>
              <a:t>※1</a:t>
            </a:r>
            <a:r>
              <a:rPr lang="ja-JP" altLang="en-US" sz="1100" b="1" dirty="0">
                <a:solidFill>
                  <a:schemeClr val="tx1"/>
                </a:solidFill>
              </a:rPr>
              <a:t>日でも同額になります。</a:t>
            </a:r>
            <a:endParaRPr kumimoji="1" lang="en-US" altLang="ja-JP" sz="1100" b="1" dirty="0">
              <a:solidFill>
                <a:schemeClr val="tx1"/>
              </a:solidFill>
            </a:endParaRPr>
          </a:p>
          <a:p>
            <a:r>
              <a:rPr lang="ja-JP" altLang="en-US" sz="1400" b="1" dirty="0">
                <a:solidFill>
                  <a:schemeClr val="tx1"/>
                </a:solidFill>
              </a:rPr>
              <a:t>付帯品：無し　</a:t>
            </a:r>
            <a:r>
              <a:rPr lang="en-US" altLang="ja-JP" sz="1400" b="1" dirty="0">
                <a:solidFill>
                  <a:schemeClr val="tx1"/>
                </a:solidFill>
              </a:rPr>
              <a:t>※</a:t>
            </a:r>
            <a:r>
              <a:rPr lang="ja-JP" altLang="en-US" sz="1400" b="1" dirty="0">
                <a:solidFill>
                  <a:schemeClr val="tx1"/>
                </a:solidFill>
              </a:rPr>
              <a:t>テントは持ち込みとなります。有料レンタルあり</a:t>
            </a:r>
            <a:endParaRPr lang="en-US" altLang="ja-JP" sz="1400" b="1" dirty="0">
              <a:solidFill>
                <a:schemeClr val="tx1"/>
              </a:solidFill>
            </a:endParaRPr>
          </a:p>
          <a:p>
            <a:r>
              <a:rPr lang="ja-JP" altLang="en-US" sz="1400" b="1" dirty="0">
                <a:solidFill>
                  <a:schemeClr val="tx1"/>
                </a:solidFill>
              </a:rPr>
              <a:t>電　気：無し　</a:t>
            </a:r>
            <a:r>
              <a:rPr lang="en-US" altLang="ja-JP" sz="1400" b="1" dirty="0">
                <a:solidFill>
                  <a:schemeClr val="tx1"/>
                </a:solidFill>
              </a:rPr>
              <a:t>※</a:t>
            </a:r>
            <a:r>
              <a:rPr lang="ja-JP" altLang="en-US" sz="1400" b="1" dirty="0">
                <a:solidFill>
                  <a:schemeClr val="tx1"/>
                </a:solidFill>
              </a:rPr>
              <a:t>発電機レンタル</a:t>
            </a:r>
            <a:r>
              <a:rPr lang="en-US" altLang="ja-JP" sz="1400" b="1" dirty="0">
                <a:solidFill>
                  <a:schemeClr val="tx1"/>
                </a:solidFill>
              </a:rPr>
              <a:t>14,000</a:t>
            </a:r>
            <a:r>
              <a:rPr lang="ja-JP" altLang="en-US" sz="1400" b="1" dirty="0">
                <a:solidFill>
                  <a:schemeClr val="tx1"/>
                </a:solidFill>
              </a:rPr>
              <a:t>円　</a:t>
            </a:r>
            <a:r>
              <a:rPr lang="en-US" altLang="ja-JP" sz="1400" b="1" dirty="0">
                <a:solidFill>
                  <a:schemeClr val="tx1"/>
                </a:solidFill>
              </a:rPr>
              <a:t>※</a:t>
            </a:r>
            <a:r>
              <a:rPr lang="ja-JP" altLang="en-US" sz="1400" b="1" dirty="0">
                <a:solidFill>
                  <a:schemeClr val="tx1"/>
                </a:solidFill>
              </a:rPr>
              <a:t>ガソリン込み</a:t>
            </a:r>
            <a:endParaRPr lang="en-US" altLang="ja-JP" sz="1400" b="1" dirty="0">
              <a:solidFill>
                <a:schemeClr val="tx1"/>
              </a:solidFill>
            </a:endParaRPr>
          </a:p>
          <a:p>
            <a:r>
              <a:rPr lang="ja-JP" altLang="en-US" sz="1400" b="1" dirty="0">
                <a:solidFill>
                  <a:schemeClr val="tx1"/>
                </a:solidFill>
              </a:rPr>
              <a:t>追加可能備品：</a:t>
            </a:r>
            <a:r>
              <a:rPr lang="ja-JP" altLang="en-US" sz="1400" b="1" dirty="0">
                <a:solidFill>
                  <a:schemeClr val="tx1"/>
                </a:solidFill>
                <a:highlight>
                  <a:srgbClr val="FFFF00"/>
                </a:highlight>
              </a:rPr>
              <a:t>机</a:t>
            </a:r>
            <a:r>
              <a:rPr lang="en-US" altLang="ja-JP" sz="1400" b="1" dirty="0">
                <a:solidFill>
                  <a:schemeClr val="tx1"/>
                </a:solidFill>
                <a:highlight>
                  <a:srgbClr val="FFFF00"/>
                </a:highlight>
              </a:rPr>
              <a:t>1,000</a:t>
            </a:r>
            <a:r>
              <a:rPr lang="ja-JP" altLang="en-US" sz="1400" b="1" dirty="0">
                <a:solidFill>
                  <a:schemeClr val="tx1"/>
                </a:solidFill>
                <a:highlight>
                  <a:srgbClr val="FFFF00"/>
                </a:highlight>
              </a:rPr>
              <a:t>円　椅子</a:t>
            </a:r>
            <a:r>
              <a:rPr lang="en-US" altLang="ja-JP" sz="1400" b="1" dirty="0">
                <a:solidFill>
                  <a:schemeClr val="tx1"/>
                </a:solidFill>
                <a:highlight>
                  <a:srgbClr val="FFFF00"/>
                </a:highlight>
              </a:rPr>
              <a:t>500</a:t>
            </a:r>
            <a:r>
              <a:rPr lang="ja-JP" altLang="en-US" sz="1400" b="1" dirty="0">
                <a:solidFill>
                  <a:schemeClr val="tx1"/>
                </a:solidFill>
                <a:highlight>
                  <a:srgbClr val="FFFF00"/>
                </a:highlight>
              </a:rPr>
              <a:t>円　おもり</a:t>
            </a:r>
            <a:r>
              <a:rPr lang="en-US" altLang="ja-JP" sz="1400" b="1" dirty="0">
                <a:solidFill>
                  <a:schemeClr val="tx1"/>
                </a:solidFill>
                <a:highlight>
                  <a:srgbClr val="FFFF00"/>
                </a:highlight>
              </a:rPr>
              <a:t>10kg</a:t>
            </a:r>
            <a:r>
              <a:rPr lang="ja-JP" altLang="en-US" sz="1400" b="1" dirty="0">
                <a:solidFill>
                  <a:schemeClr val="tx1"/>
                </a:solidFill>
                <a:highlight>
                  <a:srgbClr val="FFFF00"/>
                </a:highlight>
              </a:rPr>
              <a:t> </a:t>
            </a:r>
            <a:r>
              <a:rPr lang="en-US" altLang="ja-JP" sz="1400" b="1" dirty="0">
                <a:solidFill>
                  <a:schemeClr val="tx1"/>
                </a:solidFill>
                <a:highlight>
                  <a:srgbClr val="FFFF00"/>
                </a:highlight>
              </a:rPr>
              <a:t>500</a:t>
            </a:r>
            <a:r>
              <a:rPr lang="ja-JP" altLang="en-US" sz="1400" b="1" dirty="0">
                <a:solidFill>
                  <a:schemeClr val="tx1"/>
                </a:solidFill>
                <a:highlight>
                  <a:srgbClr val="FFFF00"/>
                </a:highlight>
              </a:rPr>
              <a:t>円</a:t>
            </a:r>
            <a:endParaRPr lang="en-US" altLang="ja-JP" sz="1400" b="1" dirty="0">
              <a:solidFill>
                <a:schemeClr val="tx1"/>
              </a:solidFill>
              <a:highlight>
                <a:srgbClr val="FFFF00"/>
              </a:highlight>
            </a:endParaRPr>
          </a:p>
        </p:txBody>
      </p:sp>
      <p:pic>
        <p:nvPicPr>
          <p:cNvPr id="6" name="図 5">
            <a:extLst>
              <a:ext uri="{FF2B5EF4-FFF2-40B4-BE49-F238E27FC236}">
                <a16:creationId xmlns:a16="http://schemas.microsoft.com/office/drawing/2014/main" id="{516DA5C6-94CD-CFAF-BADE-DD259F8C2214}"/>
              </a:ext>
            </a:extLst>
          </p:cNvPr>
          <p:cNvPicPr>
            <a:picLocks noChangeAspect="1"/>
          </p:cNvPicPr>
          <p:nvPr/>
        </p:nvPicPr>
        <p:blipFill>
          <a:blip r:embed="rId2"/>
          <a:stretch>
            <a:fillRect/>
          </a:stretch>
        </p:blipFill>
        <p:spPr>
          <a:xfrm>
            <a:off x="7522368" y="5088652"/>
            <a:ext cx="3879056" cy="1547892"/>
          </a:xfrm>
          <a:prstGeom prst="rect">
            <a:avLst/>
          </a:prstGeom>
        </p:spPr>
      </p:pic>
      <p:sp>
        <p:nvSpPr>
          <p:cNvPr id="7" name="テキスト ボックス 6">
            <a:extLst>
              <a:ext uri="{FF2B5EF4-FFF2-40B4-BE49-F238E27FC236}">
                <a16:creationId xmlns:a16="http://schemas.microsoft.com/office/drawing/2014/main" id="{C2595B02-0D5D-BA77-EA53-64365DAE4CEA}"/>
              </a:ext>
            </a:extLst>
          </p:cNvPr>
          <p:cNvSpPr txBox="1"/>
          <p:nvPr/>
        </p:nvSpPr>
        <p:spPr>
          <a:xfrm>
            <a:off x="8547361" y="4772025"/>
            <a:ext cx="1620957" cy="338554"/>
          </a:xfrm>
          <a:prstGeom prst="rect">
            <a:avLst/>
          </a:prstGeom>
          <a:noFill/>
        </p:spPr>
        <p:txBody>
          <a:bodyPr wrap="none" rtlCol="0">
            <a:spAutoFit/>
          </a:bodyPr>
          <a:lstStyle/>
          <a:p>
            <a:r>
              <a:rPr lang="ja-JP" altLang="en-US" sz="1600" b="1" dirty="0"/>
              <a:t>レンタルテント</a:t>
            </a:r>
            <a:endParaRPr kumimoji="1" lang="ja-JP" altLang="en-US" sz="1600" b="1" dirty="0"/>
          </a:p>
        </p:txBody>
      </p:sp>
      <p:sp>
        <p:nvSpPr>
          <p:cNvPr id="8" name="正方形/長方形 7">
            <a:extLst>
              <a:ext uri="{FF2B5EF4-FFF2-40B4-BE49-F238E27FC236}">
                <a16:creationId xmlns:a16="http://schemas.microsoft.com/office/drawing/2014/main" id="{E0A71421-2C32-C255-C1D4-887680A903D2}"/>
              </a:ext>
            </a:extLst>
          </p:cNvPr>
          <p:cNvSpPr/>
          <p:nvPr/>
        </p:nvSpPr>
        <p:spPr>
          <a:xfrm>
            <a:off x="678657" y="3350419"/>
            <a:ext cx="6286500" cy="31218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●販売・請求について</a:t>
            </a:r>
            <a:endParaRPr kumimoji="1" lang="en-US" altLang="ja-JP" b="1" dirty="0">
              <a:solidFill>
                <a:schemeClr val="tx1"/>
              </a:solidFill>
            </a:endParaRPr>
          </a:p>
          <a:p>
            <a:r>
              <a:rPr kumimoji="1" lang="ja-JP" altLang="en-US" sz="1400" b="1" dirty="0">
                <a:solidFill>
                  <a:schemeClr val="tx1"/>
                </a:solidFill>
              </a:rPr>
              <a:t>・販売可能商品は、飲食物以外となります。</a:t>
            </a:r>
            <a:r>
              <a:rPr kumimoji="1" lang="en-US" altLang="ja-JP" sz="1400" b="1" dirty="0">
                <a:solidFill>
                  <a:schemeClr val="tx1"/>
                </a:solidFill>
              </a:rPr>
              <a:t>※</a:t>
            </a:r>
            <a:r>
              <a:rPr kumimoji="1" lang="ja-JP" altLang="en-US" sz="1400" b="1" dirty="0">
                <a:solidFill>
                  <a:schemeClr val="tx1"/>
                </a:solidFill>
              </a:rPr>
              <a:t>テイクアウトできる飲食も</a:t>
            </a:r>
            <a:r>
              <a:rPr kumimoji="1" lang="en-US" altLang="ja-JP" sz="1400" b="1" dirty="0">
                <a:solidFill>
                  <a:schemeClr val="tx1"/>
                </a:solidFill>
              </a:rPr>
              <a:t>×</a:t>
            </a:r>
          </a:p>
          <a:p>
            <a:r>
              <a:rPr kumimoji="1" lang="ja-JP" altLang="en-US" sz="1400" b="1" dirty="0">
                <a:solidFill>
                  <a:schemeClr val="tx1"/>
                </a:solidFill>
              </a:rPr>
              <a:t>・発電機を持ち込み際は申込フォームから事前にご連絡下さい。</a:t>
            </a:r>
            <a:endParaRPr kumimoji="1" lang="en-US" altLang="ja-JP" sz="1400" b="1" dirty="0">
              <a:solidFill>
                <a:schemeClr val="tx1"/>
              </a:solidFill>
            </a:endParaRPr>
          </a:p>
          <a:p>
            <a:r>
              <a:rPr lang="ja-JP" altLang="en-US" sz="1400" b="1" dirty="0">
                <a:solidFill>
                  <a:schemeClr val="tx1"/>
                </a:solidFill>
              </a:rPr>
              <a:t>・テントは風で飛ばないように対処をお願い致します。</a:t>
            </a:r>
            <a:endParaRPr kumimoji="1" lang="en-US" altLang="ja-JP" sz="1400" b="1" dirty="0">
              <a:solidFill>
                <a:schemeClr val="tx1"/>
              </a:solidFill>
            </a:endParaRPr>
          </a:p>
          <a:p>
            <a:r>
              <a:rPr lang="ja-JP" altLang="en-US" sz="1400" b="1" dirty="0">
                <a:solidFill>
                  <a:schemeClr val="tx1"/>
                </a:solidFill>
              </a:rPr>
              <a:t>・コーヒー専用のチケットを販売致します。　コーヒーが無くなった際に、</a:t>
            </a:r>
            <a:endParaRPr lang="en-US" altLang="ja-JP" sz="1400" b="1" dirty="0">
              <a:solidFill>
                <a:schemeClr val="tx1"/>
              </a:solidFill>
            </a:endParaRPr>
          </a:p>
          <a:p>
            <a:r>
              <a:rPr lang="ja-JP" altLang="en-US" sz="1400" b="1" dirty="0">
                <a:solidFill>
                  <a:schemeClr val="tx1"/>
                </a:solidFill>
              </a:rPr>
              <a:t>　コーヒー彩どりマルシェ、フードブースでも利用可能としております。お</a:t>
            </a:r>
            <a:endParaRPr lang="en-US" altLang="ja-JP" sz="1400" b="1" dirty="0">
              <a:solidFill>
                <a:schemeClr val="tx1"/>
              </a:solidFill>
            </a:endParaRPr>
          </a:p>
          <a:p>
            <a:r>
              <a:rPr lang="ja-JP" altLang="en-US" sz="1400" b="1" dirty="0">
                <a:solidFill>
                  <a:schemeClr val="tx1"/>
                </a:solidFill>
              </a:rPr>
              <a:t>　客様がご利用の際は</a:t>
            </a:r>
            <a:r>
              <a:rPr lang="en-US" altLang="ja-JP" sz="1400" b="1" dirty="0">
                <a:solidFill>
                  <a:schemeClr val="tx1"/>
                </a:solidFill>
              </a:rPr>
              <a:t>500</a:t>
            </a:r>
            <a:r>
              <a:rPr lang="ja-JP" altLang="en-US" sz="1400" b="1" dirty="0">
                <a:solidFill>
                  <a:schemeClr val="tx1"/>
                </a:solidFill>
              </a:rPr>
              <a:t>円引きでのご対応をお願い致します。</a:t>
            </a:r>
            <a:endParaRPr lang="en-US" altLang="ja-JP" sz="1400" b="1" dirty="0">
              <a:solidFill>
                <a:schemeClr val="tx1"/>
              </a:solidFill>
            </a:endParaRPr>
          </a:p>
          <a:p>
            <a:r>
              <a:rPr lang="ja-JP" altLang="en-US" sz="1400" b="1" dirty="0">
                <a:solidFill>
                  <a:schemeClr val="tx1"/>
                </a:solidFill>
              </a:rPr>
              <a:t>・イベント</a:t>
            </a:r>
            <a:r>
              <a:rPr lang="en-US" altLang="ja-JP" sz="1400" b="1" dirty="0">
                <a:solidFill>
                  <a:schemeClr val="tx1"/>
                </a:solidFill>
              </a:rPr>
              <a:t>2</a:t>
            </a:r>
            <a:r>
              <a:rPr lang="ja-JP" altLang="en-US" sz="1400" b="1" dirty="0">
                <a:solidFill>
                  <a:schemeClr val="tx1"/>
                </a:solidFill>
              </a:rPr>
              <a:t>日目終了後にチケットを本部受付にお持ち頂きましたら、</a:t>
            </a:r>
            <a:r>
              <a:rPr lang="en-US" altLang="ja-JP" sz="1400" b="1" dirty="0">
                <a:solidFill>
                  <a:schemeClr val="tx1"/>
                </a:solidFill>
              </a:rPr>
              <a:t>1</a:t>
            </a:r>
            <a:r>
              <a:rPr lang="ja-JP" altLang="en-US" sz="1400" b="1" dirty="0">
                <a:solidFill>
                  <a:schemeClr val="tx1"/>
                </a:solidFill>
              </a:rPr>
              <a:t>枚に</a:t>
            </a:r>
            <a:endParaRPr lang="en-US" altLang="ja-JP" sz="1400" b="1" dirty="0">
              <a:solidFill>
                <a:schemeClr val="tx1"/>
              </a:solidFill>
            </a:endParaRPr>
          </a:p>
          <a:p>
            <a:r>
              <a:rPr lang="ja-JP" altLang="en-US" sz="1400" b="1" dirty="0">
                <a:solidFill>
                  <a:schemeClr val="tx1"/>
                </a:solidFill>
              </a:rPr>
              <a:t>　付き</a:t>
            </a:r>
            <a:r>
              <a:rPr lang="en-US" altLang="ja-JP" sz="1400" b="1" dirty="0">
                <a:solidFill>
                  <a:schemeClr val="tx1"/>
                </a:solidFill>
              </a:rPr>
              <a:t>500</a:t>
            </a:r>
            <a:r>
              <a:rPr lang="ja-JP" altLang="en-US" sz="1400" b="1" dirty="0">
                <a:solidFill>
                  <a:schemeClr val="tx1"/>
                </a:solidFill>
              </a:rPr>
              <a:t>円を後日の請求から差し引かせて頂きます。</a:t>
            </a:r>
            <a:endParaRPr lang="en-US" altLang="ja-JP" sz="1400" b="1" dirty="0">
              <a:solidFill>
                <a:schemeClr val="tx1"/>
              </a:solidFill>
            </a:endParaRPr>
          </a:p>
          <a:p>
            <a:r>
              <a:rPr lang="ja-JP" altLang="en-US" sz="1400" b="1" dirty="0">
                <a:solidFill>
                  <a:schemeClr val="tx1"/>
                </a:solidFill>
              </a:rPr>
              <a:t>　また、金額が請求額より多い場合はお振込みさせて頂きます。</a:t>
            </a:r>
            <a:endParaRPr lang="en-US" altLang="ja-JP" sz="1400" b="1" dirty="0">
              <a:solidFill>
                <a:schemeClr val="tx1"/>
              </a:solidFill>
            </a:endParaRPr>
          </a:p>
        </p:txBody>
      </p:sp>
      <p:sp>
        <p:nvSpPr>
          <p:cNvPr id="10" name="正方形/長方形 9">
            <a:extLst>
              <a:ext uri="{FF2B5EF4-FFF2-40B4-BE49-F238E27FC236}">
                <a16:creationId xmlns:a16="http://schemas.microsoft.com/office/drawing/2014/main" id="{1A0CD2C7-E502-E737-41CD-F9F83CC3B040}"/>
              </a:ext>
            </a:extLst>
          </p:cNvPr>
          <p:cNvSpPr/>
          <p:nvPr/>
        </p:nvSpPr>
        <p:spPr>
          <a:xfrm>
            <a:off x="7436643" y="1456080"/>
            <a:ext cx="4358482" cy="15758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●出店説明会について</a:t>
            </a:r>
            <a:endParaRPr lang="en-US" altLang="ja-JP" b="1" dirty="0">
              <a:solidFill>
                <a:schemeClr val="tx1"/>
              </a:solidFill>
            </a:endParaRPr>
          </a:p>
          <a:p>
            <a:r>
              <a:rPr lang="ja-JP" altLang="en-US" sz="1400" b="1" dirty="0">
                <a:solidFill>
                  <a:schemeClr val="tx1"/>
                </a:solidFill>
              </a:rPr>
              <a:t>出店者説明会を</a:t>
            </a:r>
            <a:r>
              <a:rPr lang="en-US" altLang="ja-JP" sz="1400" b="1" dirty="0">
                <a:solidFill>
                  <a:schemeClr val="tx1"/>
                </a:solidFill>
              </a:rPr>
              <a:t>9</a:t>
            </a:r>
            <a:r>
              <a:rPr lang="ja-JP" altLang="en-US" sz="1400" b="1" dirty="0">
                <a:solidFill>
                  <a:schemeClr val="tx1"/>
                </a:solidFill>
              </a:rPr>
              <a:t>月</a:t>
            </a:r>
            <a:r>
              <a:rPr lang="en-US" altLang="ja-JP" sz="1400" b="1" dirty="0">
                <a:solidFill>
                  <a:schemeClr val="tx1"/>
                </a:solidFill>
              </a:rPr>
              <a:t>5</a:t>
            </a:r>
            <a:r>
              <a:rPr lang="ja-JP" altLang="en-US" sz="1400" b="1" dirty="0">
                <a:solidFill>
                  <a:schemeClr val="tx1"/>
                </a:solidFill>
              </a:rPr>
              <a:t>日㈪</a:t>
            </a:r>
            <a:r>
              <a:rPr lang="en-US" altLang="ja-JP" sz="1400" b="1" dirty="0">
                <a:solidFill>
                  <a:schemeClr val="tx1"/>
                </a:solidFill>
              </a:rPr>
              <a:t>10</a:t>
            </a:r>
            <a:r>
              <a:rPr lang="ja-JP" altLang="en-US" sz="1400" b="1" dirty="0">
                <a:solidFill>
                  <a:schemeClr val="tx1"/>
                </a:solidFill>
              </a:rPr>
              <a:t>時～現地説明会　</a:t>
            </a:r>
            <a:r>
              <a:rPr lang="en-US" altLang="ja-JP" sz="1400" b="1" dirty="0">
                <a:solidFill>
                  <a:schemeClr val="tx1"/>
                </a:solidFill>
              </a:rPr>
              <a:t>15</a:t>
            </a:r>
            <a:r>
              <a:rPr lang="ja-JP" altLang="en-US" sz="1400" b="1" dirty="0">
                <a:solidFill>
                  <a:schemeClr val="tx1"/>
                </a:solidFill>
              </a:rPr>
              <a:t>時～オンライン説明会に実施致します。</a:t>
            </a:r>
            <a:endParaRPr lang="en-US" altLang="ja-JP" sz="1400" b="1" dirty="0">
              <a:solidFill>
                <a:schemeClr val="tx1"/>
              </a:solidFill>
            </a:endParaRPr>
          </a:p>
          <a:p>
            <a:r>
              <a:rPr lang="ja-JP" altLang="en-US" sz="1400" b="1" dirty="0">
                <a:solidFill>
                  <a:schemeClr val="tx1"/>
                </a:solidFill>
              </a:rPr>
              <a:t>参加は任意ですが、後日の電話、メールでの個別対応は可能ですが、現地での個別対応は出来かねます。ご了承頂けますと幸いです。</a:t>
            </a:r>
            <a:endParaRPr lang="en-US" altLang="ja-JP" sz="1400" b="1" dirty="0">
              <a:solidFill>
                <a:schemeClr val="tx1"/>
              </a:solidFill>
            </a:endParaRPr>
          </a:p>
        </p:txBody>
      </p:sp>
      <p:sp>
        <p:nvSpPr>
          <p:cNvPr id="11" name="正方形/長方形 10">
            <a:extLst>
              <a:ext uri="{FF2B5EF4-FFF2-40B4-BE49-F238E27FC236}">
                <a16:creationId xmlns:a16="http://schemas.microsoft.com/office/drawing/2014/main" id="{3640181C-0030-5F41-3708-1077B122199D}"/>
              </a:ext>
            </a:extLst>
          </p:cNvPr>
          <p:cNvSpPr/>
          <p:nvPr/>
        </p:nvSpPr>
        <p:spPr>
          <a:xfrm>
            <a:off x="7436643" y="3350419"/>
            <a:ext cx="4358482" cy="14216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●参加条件</a:t>
            </a:r>
            <a:endParaRPr lang="en-US" altLang="ja-JP" b="1" dirty="0">
              <a:solidFill>
                <a:schemeClr val="tx1"/>
              </a:solidFill>
            </a:endParaRPr>
          </a:p>
          <a:p>
            <a:r>
              <a:rPr lang="ja-JP" altLang="en-US" sz="1400" b="1" dirty="0">
                <a:solidFill>
                  <a:schemeClr val="tx1"/>
                </a:solidFill>
              </a:rPr>
              <a:t>・</a:t>
            </a:r>
            <a:r>
              <a:rPr lang="en-US" altLang="ja-JP" sz="1400" b="1" dirty="0">
                <a:solidFill>
                  <a:schemeClr val="tx1"/>
                </a:solidFill>
              </a:rPr>
              <a:t>SNS</a:t>
            </a:r>
            <a:r>
              <a:rPr lang="ja-JP" altLang="en-US" sz="1400" b="1" dirty="0">
                <a:solidFill>
                  <a:schemeClr val="tx1"/>
                </a:solidFill>
              </a:rPr>
              <a:t>、</a:t>
            </a:r>
            <a:r>
              <a:rPr lang="en-US" altLang="ja-JP" sz="1400" b="1" dirty="0">
                <a:solidFill>
                  <a:schemeClr val="tx1"/>
                </a:solidFill>
              </a:rPr>
              <a:t>HP</a:t>
            </a:r>
            <a:r>
              <a:rPr lang="ja-JP" altLang="en-US" sz="1400" b="1" dirty="0">
                <a:solidFill>
                  <a:schemeClr val="tx1"/>
                </a:solidFill>
              </a:rPr>
              <a:t>でのイベントの情報拡散。</a:t>
            </a:r>
            <a:endParaRPr lang="en-US" altLang="ja-JP" sz="1400" b="1" dirty="0">
              <a:solidFill>
                <a:schemeClr val="tx1"/>
              </a:solidFill>
            </a:endParaRPr>
          </a:p>
          <a:p>
            <a:r>
              <a:rPr lang="ja-JP" altLang="en-US" sz="1400" b="1" dirty="0">
                <a:solidFill>
                  <a:schemeClr val="tx1"/>
                </a:solidFill>
                <a:highlight>
                  <a:srgbClr val="FFFF00"/>
                </a:highlight>
              </a:rPr>
              <a:t>・貴店を公式</a:t>
            </a:r>
            <a:r>
              <a:rPr lang="en-US" altLang="ja-JP" sz="1400" b="1" dirty="0">
                <a:solidFill>
                  <a:schemeClr val="tx1"/>
                </a:solidFill>
                <a:highlight>
                  <a:srgbClr val="FFFF00"/>
                </a:highlight>
              </a:rPr>
              <a:t>Instagram</a:t>
            </a:r>
            <a:r>
              <a:rPr lang="ja-JP" altLang="en-US" sz="1400" b="1" dirty="0">
                <a:solidFill>
                  <a:schemeClr val="tx1"/>
                </a:solidFill>
                <a:highlight>
                  <a:srgbClr val="FFFF00"/>
                </a:highlight>
              </a:rPr>
              <a:t>で紹介した投稿を貴店の</a:t>
            </a:r>
            <a:endParaRPr lang="en-US" altLang="ja-JP" sz="1400" b="1" dirty="0">
              <a:solidFill>
                <a:schemeClr val="tx1"/>
              </a:solidFill>
              <a:highlight>
                <a:srgbClr val="FFFF00"/>
              </a:highlight>
            </a:endParaRPr>
          </a:p>
          <a:p>
            <a:r>
              <a:rPr lang="ja-JP" altLang="en-US" sz="1400" b="1" dirty="0">
                <a:solidFill>
                  <a:schemeClr val="tx1"/>
                </a:solidFill>
                <a:highlight>
                  <a:srgbClr val="FFFF00"/>
                </a:highlight>
              </a:rPr>
              <a:t>　</a:t>
            </a:r>
            <a:r>
              <a:rPr lang="en-US" altLang="ja-JP" sz="1400" b="1" dirty="0">
                <a:solidFill>
                  <a:schemeClr val="tx1"/>
                </a:solidFill>
                <a:highlight>
                  <a:srgbClr val="FFFF00"/>
                </a:highlight>
              </a:rPr>
              <a:t>Instagram</a:t>
            </a:r>
            <a:r>
              <a:rPr lang="ja-JP" altLang="en-US" sz="1400" b="1" dirty="0">
                <a:solidFill>
                  <a:schemeClr val="tx1"/>
                </a:solidFill>
                <a:highlight>
                  <a:srgbClr val="FFFF00"/>
                </a:highlight>
              </a:rPr>
              <a:t>でストーリーでタグ付け配信。</a:t>
            </a:r>
            <a:endParaRPr lang="en-US" altLang="ja-JP" sz="1400" b="1" dirty="0">
              <a:solidFill>
                <a:schemeClr val="tx1"/>
              </a:solidFill>
              <a:highlight>
                <a:srgbClr val="FFFF00"/>
              </a:highlight>
            </a:endParaRPr>
          </a:p>
          <a:p>
            <a:r>
              <a:rPr lang="ja-JP" altLang="en-US" sz="1400" b="1" dirty="0">
                <a:solidFill>
                  <a:schemeClr val="tx1"/>
                </a:solidFill>
              </a:rPr>
              <a:t>・店内へのフライヤー設置、ポスター貼付</a:t>
            </a:r>
            <a:endParaRPr lang="en-US" altLang="ja-JP" sz="1400" b="1" dirty="0">
              <a:solidFill>
                <a:schemeClr val="tx1"/>
              </a:solidFill>
            </a:endParaRPr>
          </a:p>
          <a:p>
            <a:r>
              <a:rPr lang="ja-JP" altLang="en-US" sz="1400" b="1" dirty="0">
                <a:solidFill>
                  <a:schemeClr val="tx1"/>
                </a:solidFill>
              </a:rPr>
              <a:t>・主催者で提示した条件を遵守頂ける方。</a:t>
            </a:r>
            <a:endParaRPr lang="en-US" altLang="ja-JP" sz="1400" b="1" dirty="0">
              <a:solidFill>
                <a:schemeClr val="tx1"/>
              </a:solidFill>
            </a:endParaRPr>
          </a:p>
        </p:txBody>
      </p:sp>
      <p:sp>
        <p:nvSpPr>
          <p:cNvPr id="14" name="テキスト ボックス 13">
            <a:extLst>
              <a:ext uri="{FF2B5EF4-FFF2-40B4-BE49-F238E27FC236}">
                <a16:creationId xmlns:a16="http://schemas.microsoft.com/office/drawing/2014/main" id="{F11E814A-9BEC-3839-0203-248DFCDCF0BF}"/>
              </a:ext>
            </a:extLst>
          </p:cNvPr>
          <p:cNvSpPr txBox="1"/>
          <p:nvPr/>
        </p:nvSpPr>
        <p:spPr>
          <a:xfrm>
            <a:off x="11853863" y="6495814"/>
            <a:ext cx="393056" cy="307777"/>
          </a:xfrm>
          <a:prstGeom prst="rect">
            <a:avLst/>
          </a:prstGeom>
          <a:noFill/>
        </p:spPr>
        <p:txBody>
          <a:bodyPr wrap="square" rtlCol="0">
            <a:spAutoFit/>
          </a:bodyPr>
          <a:lstStyle/>
          <a:p>
            <a:r>
              <a:rPr kumimoji="1" lang="en-US" altLang="ja-JP" sz="1400" dirty="0">
                <a:latin typeface="HGP明朝B" panose="02020800000000000000" pitchFamily="18" charset="-128"/>
                <a:ea typeface="HGP明朝B" panose="02020800000000000000" pitchFamily="18" charset="-128"/>
              </a:rPr>
              <a:t>10</a:t>
            </a:r>
            <a:endParaRPr kumimoji="1" lang="ja-JP" altLang="en-US" sz="1400" dirty="0">
              <a:latin typeface="HGP明朝B" panose="02020800000000000000" pitchFamily="18" charset="-128"/>
              <a:ea typeface="HGP明朝B" panose="02020800000000000000" pitchFamily="18" charset="-128"/>
            </a:endParaRPr>
          </a:p>
        </p:txBody>
      </p:sp>
      <p:pic>
        <p:nvPicPr>
          <p:cNvPr id="12" name="図 11">
            <a:extLst>
              <a:ext uri="{FF2B5EF4-FFF2-40B4-BE49-F238E27FC236}">
                <a16:creationId xmlns:a16="http://schemas.microsoft.com/office/drawing/2014/main" id="{FADA6CE1-DD9B-E98F-E9F2-50B7EC9E8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6" y="322328"/>
            <a:ext cx="351798" cy="411696"/>
          </a:xfrm>
          <a:prstGeom prst="rect">
            <a:avLst/>
          </a:prstGeom>
        </p:spPr>
      </p:pic>
    </p:spTree>
    <p:extLst>
      <p:ext uri="{BB962C8B-B14F-4D97-AF65-F5344CB8AC3E}">
        <p14:creationId xmlns:p14="http://schemas.microsoft.com/office/powerpoint/2010/main" val="75387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70395-B8A8-5D54-CC2D-6FD81BB722BB}"/>
              </a:ext>
            </a:extLst>
          </p:cNvPr>
          <p:cNvSpPr>
            <a:spLocks noGrp="1"/>
          </p:cNvSpPr>
          <p:nvPr>
            <p:ph type="title"/>
          </p:nvPr>
        </p:nvSpPr>
        <p:spPr>
          <a:xfrm>
            <a:off x="478630" y="114300"/>
            <a:ext cx="6958013" cy="920750"/>
          </a:xfrm>
        </p:spPr>
        <p:txBody>
          <a:bodyPr>
            <a:normAutofit/>
          </a:bodyPr>
          <a:lstStyle/>
          <a:p>
            <a:r>
              <a:rPr lang="ja-JP" altLang="en-US" sz="3200" dirty="0">
                <a:ea typeface="+mn-ea"/>
              </a:rPr>
              <a:t>　</a:t>
            </a:r>
            <a:r>
              <a:rPr kumimoji="1" lang="ja-JP" altLang="en-US" sz="3200" dirty="0">
                <a:ea typeface="+mn-ea"/>
              </a:rPr>
              <a:t>注意事項</a:t>
            </a:r>
          </a:p>
        </p:txBody>
      </p:sp>
      <p:sp>
        <p:nvSpPr>
          <p:cNvPr id="27" name="Rectangle 4">
            <a:extLst>
              <a:ext uri="{FF2B5EF4-FFF2-40B4-BE49-F238E27FC236}">
                <a16:creationId xmlns:a16="http://schemas.microsoft.com/office/drawing/2014/main" id="{CA06DF7F-C590-1549-9051-7F93E6D63185}"/>
              </a:ext>
            </a:extLst>
          </p:cNvPr>
          <p:cNvSpPr>
            <a:spLocks noChangeArrowheads="1"/>
          </p:cNvSpPr>
          <p:nvPr/>
        </p:nvSpPr>
        <p:spPr bwMode="auto">
          <a:xfrm>
            <a:off x="5699125" y="1231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a:extLst>
              <a:ext uri="{FF2B5EF4-FFF2-40B4-BE49-F238E27FC236}">
                <a16:creationId xmlns:a16="http://schemas.microsoft.com/office/drawing/2014/main" id="{45F5D9C9-4509-70E5-6647-BCF2E45F212A}"/>
              </a:ext>
            </a:extLst>
          </p:cNvPr>
          <p:cNvSpPr txBox="1"/>
          <p:nvPr/>
        </p:nvSpPr>
        <p:spPr>
          <a:xfrm>
            <a:off x="511572" y="1440564"/>
            <a:ext cx="10639822" cy="3970318"/>
          </a:xfrm>
          <a:prstGeom prst="rect">
            <a:avLst/>
          </a:prstGeom>
          <a:noFill/>
        </p:spPr>
        <p:txBody>
          <a:bodyPr wrap="square">
            <a:spAutoFit/>
          </a:bodyPr>
          <a:lstStyle/>
          <a:p>
            <a:r>
              <a:rPr lang="ja-JP" altLang="en-US" sz="1400" b="1" dirty="0"/>
              <a:t>・ブース内での出店場所は選べません。主催者側で構成を考慮した上で決定致します。　</a:t>
            </a:r>
            <a:r>
              <a:rPr lang="ja-JP" altLang="en-US" sz="1400" b="1" dirty="0">
                <a:highlight>
                  <a:srgbClr val="FFFF00"/>
                </a:highlight>
              </a:rPr>
              <a:t>〇月〇日確定後メール致します。</a:t>
            </a:r>
            <a:br>
              <a:rPr lang="en-US" altLang="ja-JP" sz="1400" b="1" dirty="0">
                <a:highlight>
                  <a:srgbClr val="FFFF00"/>
                </a:highlight>
              </a:rPr>
            </a:br>
            <a:r>
              <a:rPr lang="ja-JP" altLang="en-US" sz="1400" b="1" dirty="0"/>
              <a:t>・発電機を持ち込む際は、防音のものでお願い致します。　また、事前に主催者への申請をお願い致します。</a:t>
            </a:r>
            <a:r>
              <a:rPr lang="en-US" altLang="ja-JP" sz="1400" b="1" dirty="0"/>
              <a:t>※</a:t>
            </a:r>
            <a:r>
              <a:rPr lang="ja-JP" altLang="en-US" sz="1400" b="1" dirty="0"/>
              <a:t>フォームから</a:t>
            </a:r>
          </a:p>
          <a:p>
            <a:r>
              <a:rPr lang="ja-JP" altLang="en-US" sz="1400" b="1" dirty="0"/>
              <a:t>・音楽、</a:t>
            </a:r>
            <a:r>
              <a:rPr lang="en-US" altLang="ja-JP" sz="1400" b="1" dirty="0"/>
              <a:t>BGM</a:t>
            </a:r>
            <a:r>
              <a:rPr lang="ja-JP" altLang="en-US" sz="1400" b="1" dirty="0"/>
              <a:t>を流すのは禁止とさせて頂きます。</a:t>
            </a:r>
          </a:p>
          <a:p>
            <a:r>
              <a:rPr lang="ja-JP" altLang="en-US" sz="1400" b="1" dirty="0"/>
              <a:t>・ご出店者皆様への連絡は、迷惑メール防止の為、</a:t>
            </a:r>
            <a:r>
              <a:rPr lang="en-US" altLang="ja-JP" sz="1400" b="1" dirty="0"/>
              <a:t>to</a:t>
            </a:r>
            <a:r>
              <a:rPr lang="ja-JP" altLang="en-US" sz="1400" b="1" dirty="0"/>
              <a:t>送信でメールを送付させて頂きます。</a:t>
            </a:r>
          </a:p>
          <a:p>
            <a:r>
              <a:rPr lang="ja-JP" altLang="en-US" sz="1400" b="1" dirty="0"/>
              <a:t>・ブースを越えた呼び込み営業は禁止致します。</a:t>
            </a:r>
          </a:p>
          <a:p>
            <a:r>
              <a:rPr lang="ja-JP" altLang="en-US" sz="1400" b="1" dirty="0"/>
              <a:t>・主催者で申請を行わないブースでの保健所、税務署等への申請が必要な場合は、関係機関への手続きは各自でお願い致します。</a:t>
            </a:r>
            <a:br>
              <a:rPr lang="en-US" altLang="ja-JP" sz="1400" b="1" dirty="0"/>
            </a:br>
            <a:r>
              <a:rPr lang="ja-JP" altLang="en-US" sz="1400" b="1" dirty="0"/>
              <a:t>　万が一、申請を怠る、法令違反したブース出店を行った際は出店を中止して頂きます。その際、出店料はご請求致します。</a:t>
            </a:r>
          </a:p>
          <a:p>
            <a:r>
              <a:rPr lang="ja-JP" altLang="en-US" sz="1400" b="1" dirty="0"/>
              <a:t>・原則、イベント開催中の搬入出は出来かねます。</a:t>
            </a:r>
            <a:br>
              <a:rPr lang="en-US" altLang="ja-JP" sz="1400" b="1" dirty="0"/>
            </a:br>
            <a:r>
              <a:rPr lang="ja-JP" altLang="en-US" sz="1400" b="1" dirty="0"/>
              <a:t>・イベント終了後は、ゴミ、忘れ物が無いよう、元の状態にして返還をお願い致します。</a:t>
            </a:r>
          </a:p>
          <a:p>
            <a:r>
              <a:rPr lang="ja-JP" altLang="en-US" sz="1400" b="1" dirty="0"/>
              <a:t>・雨天時、雨への対応は出店者様でお願いいたします。　また集客数が大きく減少します。ご了承の程宜しくお願い致します。</a:t>
            </a:r>
          </a:p>
          <a:p>
            <a:r>
              <a:rPr lang="ja-JP" altLang="en-US" sz="1400" b="1" dirty="0"/>
              <a:t>・イベント中の物損、盗難や参加者とのトラブル等の責任は負いかねます。　トラブルに関してスタッフが対応はさせて頂きます。</a:t>
            </a:r>
            <a:br>
              <a:rPr lang="en-US" altLang="ja-JP" sz="1400" b="1" dirty="0"/>
            </a:br>
            <a:r>
              <a:rPr lang="ja-JP" altLang="en-US" sz="1400" b="1" dirty="0"/>
              <a:t>・クレーム、問題点、不明点、落とし物等のトラブルがあった際は、直ちに本部迄その旨をお申しつけ下さい。</a:t>
            </a:r>
          </a:p>
          <a:p>
            <a:r>
              <a:rPr lang="ja-JP" altLang="en-US" sz="1400" b="1" dirty="0"/>
              <a:t>・熱がある場合は出店できかねます。</a:t>
            </a:r>
          </a:p>
          <a:p>
            <a:r>
              <a:rPr lang="ja-JP" altLang="en-US" sz="1400" b="1" dirty="0"/>
              <a:t>・会場ではマスク着用などコロナウイルス対策をお願い致します。</a:t>
            </a:r>
          </a:p>
          <a:p>
            <a:r>
              <a:rPr lang="ja-JP" altLang="en-US" sz="1400" b="1" dirty="0"/>
              <a:t>・風で商品、備品が倒れない、飛ばされないようお願い致します。</a:t>
            </a:r>
          </a:p>
          <a:p>
            <a:r>
              <a:rPr lang="ja-JP" altLang="en-US" sz="1400" b="1" dirty="0"/>
              <a:t>・主催者に過失があった際の保険のみ加入しております。</a:t>
            </a:r>
          </a:p>
          <a:p>
            <a:r>
              <a:rPr lang="ja-JP" altLang="en-US" sz="1400" b="1" dirty="0"/>
              <a:t>・原則、お申し込み後のキャンセル、備品変更は出来かねます。</a:t>
            </a:r>
            <a:br>
              <a:rPr lang="en-US" altLang="ja-JP" sz="1400" b="1" dirty="0"/>
            </a:br>
            <a:r>
              <a:rPr lang="ja-JP" altLang="en-US" sz="1400" b="1" dirty="0"/>
              <a:t>・原則、事前にお申込みされた出店内容と変更する事は出来かねます。</a:t>
            </a:r>
          </a:p>
        </p:txBody>
      </p:sp>
      <p:sp>
        <p:nvSpPr>
          <p:cNvPr id="3" name="テキスト ボックス 2">
            <a:extLst>
              <a:ext uri="{FF2B5EF4-FFF2-40B4-BE49-F238E27FC236}">
                <a16:creationId xmlns:a16="http://schemas.microsoft.com/office/drawing/2014/main" id="{100C8BB1-93B0-E335-63A6-A704ECE97D70}"/>
              </a:ext>
            </a:extLst>
          </p:cNvPr>
          <p:cNvSpPr txBox="1"/>
          <p:nvPr/>
        </p:nvSpPr>
        <p:spPr>
          <a:xfrm>
            <a:off x="396930" y="5897880"/>
            <a:ext cx="11398140" cy="738664"/>
          </a:xfrm>
          <a:prstGeom prst="rect">
            <a:avLst/>
          </a:prstGeom>
          <a:solidFill>
            <a:schemeClr val="tx1"/>
          </a:solidFill>
          <a:ln>
            <a:solidFill>
              <a:schemeClr val="tx1"/>
            </a:solidFill>
          </a:ln>
        </p:spPr>
        <p:txBody>
          <a:bodyPr wrap="square" rtlCol="0">
            <a:spAutoFit/>
          </a:bodyPr>
          <a:lstStyle/>
          <a:p>
            <a:r>
              <a:rPr kumimoji="1" lang="ja-JP" altLang="en-US" sz="1400" b="1" dirty="0">
                <a:solidFill>
                  <a:schemeClr val="bg1"/>
                </a:solidFill>
              </a:rPr>
              <a:t>フライヤーに店舗名を記載致します。店舗名はお申込みフォームで頂いたものをそのまま掲載致します。</a:t>
            </a:r>
            <a:endParaRPr kumimoji="1" lang="en-US" altLang="ja-JP" sz="1400" b="1" dirty="0">
              <a:solidFill>
                <a:schemeClr val="bg1"/>
              </a:solidFill>
            </a:endParaRPr>
          </a:p>
          <a:p>
            <a:r>
              <a:rPr lang="ja-JP" altLang="en-US" sz="1400" b="1" dirty="0">
                <a:solidFill>
                  <a:schemeClr val="bg1"/>
                </a:solidFill>
              </a:rPr>
              <a:t>指定頂いたメールに、データの確認メールを送付いたします。確認後、問題ない旨のメールをお願い致します。</a:t>
            </a:r>
            <a:endParaRPr lang="en-US" altLang="ja-JP" sz="1400" b="1" dirty="0">
              <a:solidFill>
                <a:schemeClr val="bg1"/>
              </a:solidFill>
            </a:endParaRPr>
          </a:p>
          <a:p>
            <a:r>
              <a:rPr lang="ja-JP" altLang="en-US" sz="1400" b="1" dirty="0">
                <a:solidFill>
                  <a:schemeClr val="bg1"/>
                </a:solidFill>
              </a:rPr>
              <a:t>送付後</a:t>
            </a:r>
            <a:r>
              <a:rPr lang="en-US" altLang="ja-JP" sz="1400" b="1" dirty="0">
                <a:solidFill>
                  <a:schemeClr val="bg1"/>
                </a:solidFill>
              </a:rPr>
              <a:t>4</a:t>
            </a:r>
            <a:r>
              <a:rPr lang="ja-JP" altLang="en-US" sz="1400" b="1" dirty="0">
                <a:solidFill>
                  <a:schemeClr val="bg1"/>
                </a:solidFill>
              </a:rPr>
              <a:t>日以内に返信が無い場合は印刷に入ります。印刷後間違いがあっても修正は出来きかねます。ご了承の程宜しくお願い申し上げます。</a:t>
            </a:r>
            <a:endParaRPr kumimoji="1" lang="ja-JP" altLang="en-US" sz="1400" b="1" dirty="0">
              <a:solidFill>
                <a:schemeClr val="bg1"/>
              </a:solidFill>
            </a:endParaRPr>
          </a:p>
        </p:txBody>
      </p:sp>
      <p:sp>
        <p:nvSpPr>
          <p:cNvPr id="9" name="テキスト ボックス 8">
            <a:extLst>
              <a:ext uri="{FF2B5EF4-FFF2-40B4-BE49-F238E27FC236}">
                <a16:creationId xmlns:a16="http://schemas.microsoft.com/office/drawing/2014/main" id="{05C3C02A-A3C9-3499-3AA9-871E92E9F881}"/>
              </a:ext>
            </a:extLst>
          </p:cNvPr>
          <p:cNvSpPr txBox="1"/>
          <p:nvPr/>
        </p:nvSpPr>
        <p:spPr>
          <a:xfrm>
            <a:off x="11861007" y="6495814"/>
            <a:ext cx="380232" cy="338554"/>
          </a:xfrm>
          <a:prstGeom prst="rect">
            <a:avLst/>
          </a:prstGeom>
          <a:noFill/>
        </p:spPr>
        <p:txBody>
          <a:bodyPr wrap="none" rtlCol="0">
            <a:spAutoFit/>
          </a:bodyPr>
          <a:lstStyle/>
          <a:p>
            <a:r>
              <a:rPr kumimoji="1" lang="en-US" altLang="ja-JP" sz="1600" dirty="0">
                <a:latin typeface="HGP明朝B" panose="02020800000000000000" pitchFamily="18" charset="-128"/>
                <a:ea typeface="HGP明朝B" panose="02020800000000000000" pitchFamily="18" charset="-128"/>
              </a:rPr>
              <a:t>11</a:t>
            </a:r>
            <a:endParaRPr kumimoji="1" lang="ja-JP" altLang="en-US" sz="1600" dirty="0">
              <a:latin typeface="HGP明朝B" panose="02020800000000000000" pitchFamily="18" charset="-128"/>
              <a:ea typeface="HGP明朝B" panose="02020800000000000000" pitchFamily="18" charset="-128"/>
            </a:endParaRPr>
          </a:p>
        </p:txBody>
      </p:sp>
      <p:pic>
        <p:nvPicPr>
          <p:cNvPr id="8" name="図 7">
            <a:extLst>
              <a:ext uri="{FF2B5EF4-FFF2-40B4-BE49-F238E27FC236}">
                <a16:creationId xmlns:a16="http://schemas.microsoft.com/office/drawing/2014/main" id="{09CF7CE0-DCDD-BEA1-957A-634EF0E40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86" y="322328"/>
            <a:ext cx="351798" cy="411696"/>
          </a:xfrm>
          <a:prstGeom prst="rect">
            <a:avLst/>
          </a:prstGeom>
        </p:spPr>
      </p:pic>
    </p:spTree>
    <p:extLst>
      <p:ext uri="{BB962C8B-B14F-4D97-AF65-F5344CB8AC3E}">
        <p14:creationId xmlns:p14="http://schemas.microsoft.com/office/powerpoint/2010/main" val="266139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70395-B8A8-5D54-CC2D-6FD81BB722BB}"/>
              </a:ext>
            </a:extLst>
          </p:cNvPr>
          <p:cNvSpPr>
            <a:spLocks noGrp="1"/>
          </p:cNvSpPr>
          <p:nvPr>
            <p:ph type="title"/>
          </p:nvPr>
        </p:nvSpPr>
        <p:spPr>
          <a:xfrm>
            <a:off x="478630" y="114300"/>
            <a:ext cx="6958013" cy="920750"/>
          </a:xfrm>
        </p:spPr>
        <p:txBody>
          <a:bodyPr>
            <a:normAutofit/>
          </a:bodyPr>
          <a:lstStyle/>
          <a:p>
            <a:r>
              <a:rPr lang="ja-JP" altLang="en-US" sz="3200" dirty="0">
                <a:ea typeface="+mn-ea"/>
              </a:rPr>
              <a:t>　お申込みについて</a:t>
            </a:r>
            <a:endParaRPr kumimoji="1" lang="ja-JP" altLang="en-US" sz="3200" dirty="0">
              <a:ea typeface="+mn-ea"/>
            </a:endParaRPr>
          </a:p>
        </p:txBody>
      </p:sp>
      <p:sp>
        <p:nvSpPr>
          <p:cNvPr id="4" name="正方形/長方形 3">
            <a:extLst>
              <a:ext uri="{FF2B5EF4-FFF2-40B4-BE49-F238E27FC236}">
                <a16:creationId xmlns:a16="http://schemas.microsoft.com/office/drawing/2014/main" id="{C03F254C-0674-0304-0755-8FB253216259}"/>
              </a:ext>
            </a:extLst>
          </p:cNvPr>
          <p:cNvSpPr/>
          <p:nvPr/>
        </p:nvSpPr>
        <p:spPr>
          <a:xfrm>
            <a:off x="6652524" y="1772997"/>
            <a:ext cx="4951997" cy="4274919"/>
          </a:xfrm>
          <a:prstGeom prst="rect">
            <a:avLst/>
          </a:prstGeom>
          <a:no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b="1"/>
          </a:p>
        </p:txBody>
      </p:sp>
      <p:sp>
        <p:nvSpPr>
          <p:cNvPr id="5" name="テキスト ボックス 4">
            <a:extLst>
              <a:ext uri="{FF2B5EF4-FFF2-40B4-BE49-F238E27FC236}">
                <a16:creationId xmlns:a16="http://schemas.microsoft.com/office/drawing/2014/main" id="{A1FC2EF6-8B95-7E94-DBEC-E2C8FCD88111}"/>
              </a:ext>
            </a:extLst>
          </p:cNvPr>
          <p:cNvSpPr txBox="1"/>
          <p:nvPr/>
        </p:nvSpPr>
        <p:spPr>
          <a:xfrm>
            <a:off x="8124222" y="1885710"/>
            <a:ext cx="2492990" cy="369332"/>
          </a:xfrm>
          <a:prstGeom prst="rect">
            <a:avLst/>
          </a:prstGeom>
          <a:noFill/>
        </p:spPr>
        <p:txBody>
          <a:bodyPr wrap="none" rtlCol="0">
            <a:spAutoFit/>
          </a:bodyPr>
          <a:lstStyle/>
          <a:p>
            <a:r>
              <a:rPr kumimoji="1" lang="ja-JP" altLang="en-US" b="1" dirty="0"/>
              <a:t>出店お申込みフォーム</a:t>
            </a:r>
          </a:p>
        </p:txBody>
      </p:sp>
      <p:sp>
        <p:nvSpPr>
          <p:cNvPr id="8" name="テキスト ボックス 7">
            <a:extLst>
              <a:ext uri="{FF2B5EF4-FFF2-40B4-BE49-F238E27FC236}">
                <a16:creationId xmlns:a16="http://schemas.microsoft.com/office/drawing/2014/main" id="{A02CB0E5-4752-698C-C08B-5F5E2BCF26A6}"/>
              </a:ext>
            </a:extLst>
          </p:cNvPr>
          <p:cNvSpPr txBox="1"/>
          <p:nvPr/>
        </p:nvSpPr>
        <p:spPr>
          <a:xfrm>
            <a:off x="6651834" y="3801146"/>
            <a:ext cx="5032147" cy="1815882"/>
          </a:xfrm>
          <a:prstGeom prst="rect">
            <a:avLst/>
          </a:prstGeom>
          <a:noFill/>
        </p:spPr>
        <p:txBody>
          <a:bodyPr wrap="none" rtlCol="0">
            <a:spAutoFit/>
          </a:bodyPr>
          <a:lstStyle/>
          <a:p>
            <a:endParaRPr kumimoji="1" lang="en-US" altLang="ja-JP" sz="1400" b="1" dirty="0"/>
          </a:p>
          <a:p>
            <a:r>
              <a:rPr kumimoji="1" lang="ja-JP" altLang="en-US" sz="1400" b="1" dirty="0"/>
              <a:t>・定数無くなり次第終了となります。</a:t>
            </a:r>
            <a:endParaRPr kumimoji="1" lang="en-US" altLang="ja-JP" sz="1400" b="1" dirty="0"/>
          </a:p>
          <a:p>
            <a:r>
              <a:rPr lang="ja-JP" altLang="en-US" sz="1400" b="1" dirty="0"/>
              <a:t>・お申し込み後</a:t>
            </a:r>
            <a:r>
              <a:rPr lang="en-US" altLang="ja-JP" sz="1400" b="1" dirty="0"/>
              <a:t>3</a:t>
            </a:r>
            <a:r>
              <a:rPr lang="ja-JP" altLang="en-US" sz="1400" b="1" dirty="0"/>
              <a:t>日営業日以内にメールにて返信</a:t>
            </a:r>
            <a:r>
              <a:rPr kumimoji="1" lang="ja-JP" altLang="en-US" sz="1400" b="1" dirty="0"/>
              <a:t>致します。</a:t>
            </a:r>
            <a:endParaRPr kumimoji="1" lang="en-US" altLang="ja-JP" sz="1400" b="1" dirty="0"/>
          </a:p>
          <a:p>
            <a:r>
              <a:rPr lang="ja-JP" altLang="en-US" sz="1400" b="1" dirty="0"/>
              <a:t>　</a:t>
            </a:r>
            <a:r>
              <a:rPr kumimoji="1" lang="ja-JP" altLang="en-US" sz="1400" b="1" dirty="0"/>
              <a:t>返信が無い場合は事務局までご連絡下さい。</a:t>
            </a:r>
            <a:endParaRPr kumimoji="1" lang="en-US" altLang="ja-JP" sz="1400" b="1" dirty="0"/>
          </a:p>
          <a:p>
            <a:r>
              <a:rPr lang="ja-JP" altLang="en-US" sz="1400" b="1" dirty="0"/>
              <a:t>・お申込み後のキャンセルの場合、出店料のご請求は行わ</a:t>
            </a:r>
            <a:endParaRPr lang="en-US" altLang="ja-JP" sz="1400" b="1" dirty="0"/>
          </a:p>
          <a:p>
            <a:r>
              <a:rPr lang="ja-JP" altLang="en-US" sz="1400" b="1" dirty="0"/>
              <a:t>　せて頂きます。</a:t>
            </a:r>
            <a:endParaRPr lang="en-US" altLang="ja-JP" sz="1400" b="1" dirty="0"/>
          </a:p>
          <a:p>
            <a:r>
              <a:rPr lang="ja-JP" altLang="en-US" sz="1400" b="1" dirty="0"/>
              <a:t>・お申し込み後の内容変更はフォームから可能です。</a:t>
            </a:r>
            <a:endParaRPr lang="en-US" altLang="ja-JP" sz="1400" b="1" dirty="0"/>
          </a:p>
          <a:p>
            <a:r>
              <a:rPr kumimoji="1" lang="ja-JP" altLang="en-US" sz="1400" b="1" dirty="0"/>
              <a:t>・出店</a:t>
            </a:r>
            <a:r>
              <a:rPr lang="ja-JP" altLang="en-US" sz="1400" b="1" dirty="0"/>
              <a:t>申込</a:t>
            </a:r>
            <a:r>
              <a:rPr kumimoji="1" lang="ja-JP" altLang="en-US" sz="1400" b="1" dirty="0"/>
              <a:t>み済の方も出店検討者説明会にご参加頂けます。</a:t>
            </a:r>
          </a:p>
        </p:txBody>
      </p:sp>
      <p:sp>
        <p:nvSpPr>
          <p:cNvPr id="10" name="正方形/長方形 9">
            <a:extLst>
              <a:ext uri="{FF2B5EF4-FFF2-40B4-BE49-F238E27FC236}">
                <a16:creationId xmlns:a16="http://schemas.microsoft.com/office/drawing/2014/main" id="{9224851C-F2DD-86E4-8CE3-37C868EF37A8}"/>
              </a:ext>
            </a:extLst>
          </p:cNvPr>
          <p:cNvSpPr/>
          <p:nvPr/>
        </p:nvSpPr>
        <p:spPr>
          <a:xfrm>
            <a:off x="616745" y="1772998"/>
            <a:ext cx="4951997" cy="4274919"/>
          </a:xfrm>
          <a:prstGeom prst="rect">
            <a:avLst/>
          </a:prstGeom>
          <a:no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b="1"/>
          </a:p>
        </p:txBody>
      </p:sp>
      <p:sp>
        <p:nvSpPr>
          <p:cNvPr id="11" name="テキスト ボックス 10">
            <a:extLst>
              <a:ext uri="{FF2B5EF4-FFF2-40B4-BE49-F238E27FC236}">
                <a16:creationId xmlns:a16="http://schemas.microsoft.com/office/drawing/2014/main" id="{590D25C4-76C2-6545-65F5-8FAA4740B0DF}"/>
              </a:ext>
            </a:extLst>
          </p:cNvPr>
          <p:cNvSpPr txBox="1"/>
          <p:nvPr/>
        </p:nvSpPr>
        <p:spPr>
          <a:xfrm>
            <a:off x="2082250" y="1885710"/>
            <a:ext cx="2492990" cy="646331"/>
          </a:xfrm>
          <a:prstGeom prst="rect">
            <a:avLst/>
          </a:prstGeom>
          <a:noFill/>
        </p:spPr>
        <p:txBody>
          <a:bodyPr wrap="none" rtlCol="0">
            <a:spAutoFit/>
          </a:bodyPr>
          <a:lstStyle/>
          <a:p>
            <a:r>
              <a:rPr kumimoji="1" lang="ja-JP" altLang="en-US" b="1" dirty="0"/>
              <a:t>出店検討</a:t>
            </a:r>
            <a:r>
              <a:rPr lang="ja-JP" altLang="en-US" b="1" dirty="0"/>
              <a:t>者向け説明会</a:t>
            </a:r>
            <a:endParaRPr lang="en-US" altLang="ja-JP" b="1" dirty="0"/>
          </a:p>
          <a:p>
            <a:r>
              <a:rPr kumimoji="1" lang="ja-JP" altLang="en-US" b="1" dirty="0"/>
              <a:t>お申込みフォーム</a:t>
            </a:r>
          </a:p>
        </p:txBody>
      </p:sp>
      <p:sp>
        <p:nvSpPr>
          <p:cNvPr id="13" name="テキスト ボックス 12">
            <a:extLst>
              <a:ext uri="{FF2B5EF4-FFF2-40B4-BE49-F238E27FC236}">
                <a16:creationId xmlns:a16="http://schemas.microsoft.com/office/drawing/2014/main" id="{6C86DE62-4554-7F6E-DE31-2ADEAE18C330}"/>
              </a:ext>
            </a:extLst>
          </p:cNvPr>
          <p:cNvSpPr txBox="1"/>
          <p:nvPr/>
        </p:nvSpPr>
        <p:spPr>
          <a:xfrm>
            <a:off x="616055" y="3801148"/>
            <a:ext cx="4314001" cy="2462213"/>
          </a:xfrm>
          <a:prstGeom prst="rect">
            <a:avLst/>
          </a:prstGeom>
          <a:noFill/>
        </p:spPr>
        <p:txBody>
          <a:bodyPr wrap="none" rtlCol="0">
            <a:spAutoFit/>
          </a:bodyPr>
          <a:lstStyle/>
          <a:p>
            <a:endParaRPr kumimoji="1" lang="en-US" altLang="ja-JP" sz="1400" b="1" dirty="0"/>
          </a:p>
          <a:p>
            <a:r>
              <a:rPr kumimoji="1" lang="ja-JP" altLang="en-US" sz="1400" b="1" dirty="0"/>
              <a:t>・出店を検討している方向けの説明会となります。</a:t>
            </a:r>
            <a:endParaRPr kumimoji="1" lang="en-US" altLang="ja-JP" sz="1400" b="1" dirty="0"/>
          </a:p>
          <a:p>
            <a:r>
              <a:rPr lang="ja-JP" altLang="en-US" sz="1400" b="1" dirty="0"/>
              <a:t>・先に出店お申込みを行う事も可能です。</a:t>
            </a:r>
            <a:endParaRPr kumimoji="1" lang="en-US" altLang="ja-JP" sz="1400" b="1" dirty="0"/>
          </a:p>
          <a:p>
            <a:r>
              <a:rPr kumimoji="1" lang="ja-JP" altLang="en-US" sz="1400" b="1" dirty="0"/>
              <a:t>・参加は任意となります。</a:t>
            </a:r>
            <a:endParaRPr kumimoji="1" lang="en-US" altLang="ja-JP" sz="1400" b="1" dirty="0"/>
          </a:p>
          <a:p>
            <a:r>
              <a:rPr lang="ja-JP" altLang="en-US" sz="1400" b="1" dirty="0"/>
              <a:t>・日程</a:t>
            </a:r>
            <a:endParaRPr lang="en-US" altLang="ja-JP" sz="1400" b="1" dirty="0"/>
          </a:p>
          <a:p>
            <a:r>
              <a:rPr kumimoji="1" lang="ja-JP" altLang="en-US" sz="1400" b="1" dirty="0"/>
              <a:t>　❶</a:t>
            </a:r>
            <a:r>
              <a:rPr kumimoji="1" lang="en-US" altLang="ja-JP" sz="1400" b="1" dirty="0"/>
              <a:t>6</a:t>
            </a:r>
            <a:r>
              <a:rPr kumimoji="1" lang="ja-JP" altLang="en-US" sz="1400" b="1" dirty="0"/>
              <a:t>月</a:t>
            </a:r>
            <a:r>
              <a:rPr kumimoji="1" lang="en-US" altLang="ja-JP" sz="1400" b="1" dirty="0"/>
              <a:t>13</a:t>
            </a:r>
            <a:r>
              <a:rPr kumimoji="1" lang="ja-JP" altLang="en-US" sz="1400" b="1" dirty="0"/>
              <a:t>日㈪</a:t>
            </a:r>
            <a:r>
              <a:rPr kumimoji="1" lang="en-US" altLang="ja-JP" sz="1400" b="1" dirty="0"/>
              <a:t>10</a:t>
            </a:r>
            <a:r>
              <a:rPr kumimoji="1" lang="ja-JP" altLang="en-US" sz="1400" b="1" dirty="0"/>
              <a:t>時～</a:t>
            </a:r>
            <a:r>
              <a:rPr kumimoji="1" lang="en-US" altLang="ja-JP" sz="1400" b="1" dirty="0"/>
              <a:t>11</a:t>
            </a:r>
            <a:r>
              <a:rPr kumimoji="1" lang="ja-JP" altLang="en-US" sz="1400" b="1" dirty="0"/>
              <a:t>時現地　</a:t>
            </a:r>
            <a:endParaRPr kumimoji="1" lang="en-US" altLang="ja-JP" sz="1400" b="1" dirty="0"/>
          </a:p>
          <a:p>
            <a:r>
              <a:rPr lang="ja-JP" altLang="en-US" sz="1400" b="1" dirty="0"/>
              <a:t>　❷</a:t>
            </a:r>
            <a:r>
              <a:rPr lang="en-US" altLang="ja-JP" sz="1400" b="1" dirty="0"/>
              <a:t>6</a:t>
            </a:r>
            <a:r>
              <a:rPr lang="ja-JP" altLang="en-US" sz="1400" b="1" dirty="0"/>
              <a:t>月</a:t>
            </a:r>
            <a:r>
              <a:rPr lang="en-US" altLang="ja-JP" sz="1400" b="1" dirty="0"/>
              <a:t>13</a:t>
            </a:r>
            <a:r>
              <a:rPr lang="ja-JP" altLang="en-US" sz="1400" b="1" dirty="0"/>
              <a:t>日㈪</a:t>
            </a:r>
            <a:r>
              <a:rPr kumimoji="1" lang="en-US" altLang="ja-JP" sz="1400" b="1" dirty="0"/>
              <a:t>15</a:t>
            </a:r>
            <a:r>
              <a:rPr kumimoji="1" lang="ja-JP" altLang="en-US" sz="1400" b="1" dirty="0"/>
              <a:t>時～</a:t>
            </a:r>
            <a:r>
              <a:rPr kumimoji="1" lang="en-US" altLang="ja-JP" sz="1400" b="1" dirty="0"/>
              <a:t>15</a:t>
            </a:r>
            <a:r>
              <a:rPr kumimoji="1" lang="ja-JP" altLang="en-US" sz="1400" b="1" dirty="0"/>
              <a:t>時</a:t>
            </a:r>
            <a:r>
              <a:rPr kumimoji="1" lang="en-US" altLang="ja-JP" sz="1400" b="1" dirty="0"/>
              <a:t>30</a:t>
            </a:r>
            <a:r>
              <a:rPr kumimoji="1" lang="ja-JP" altLang="en-US" sz="1400" b="1" dirty="0"/>
              <a:t>分オンライン</a:t>
            </a:r>
            <a:endParaRPr kumimoji="1" lang="en-US" altLang="ja-JP" sz="1400" b="1" dirty="0"/>
          </a:p>
          <a:p>
            <a:r>
              <a:rPr lang="ja-JP" altLang="en-US" sz="1400" b="1" dirty="0"/>
              <a:t>　❸</a:t>
            </a:r>
            <a:r>
              <a:rPr lang="en-US" altLang="ja-JP" sz="1400" b="1" dirty="0"/>
              <a:t>6</a:t>
            </a:r>
            <a:r>
              <a:rPr lang="ja-JP" altLang="en-US" sz="1400" b="1" dirty="0"/>
              <a:t>月</a:t>
            </a:r>
            <a:r>
              <a:rPr lang="en-US" altLang="ja-JP" sz="1400" b="1" dirty="0"/>
              <a:t>17</a:t>
            </a:r>
            <a:r>
              <a:rPr lang="ja-JP" altLang="en-US" sz="1400" b="1" dirty="0"/>
              <a:t>日㈮</a:t>
            </a:r>
            <a:r>
              <a:rPr lang="en-US" altLang="ja-JP" sz="1400" b="1" dirty="0"/>
              <a:t>17</a:t>
            </a:r>
            <a:r>
              <a:rPr lang="ja-JP" altLang="en-US" sz="1400" b="1" dirty="0"/>
              <a:t>時～</a:t>
            </a:r>
            <a:r>
              <a:rPr lang="en-US" altLang="ja-JP" sz="1400" b="1" dirty="0"/>
              <a:t>17</a:t>
            </a:r>
            <a:r>
              <a:rPr lang="ja-JP" altLang="en-US" sz="1400" b="1" dirty="0"/>
              <a:t>時</a:t>
            </a:r>
            <a:r>
              <a:rPr lang="en-US" altLang="ja-JP" sz="1400" b="1" dirty="0"/>
              <a:t>30</a:t>
            </a:r>
            <a:r>
              <a:rPr lang="ja-JP" altLang="en-US" sz="1400" b="1" dirty="0"/>
              <a:t>分オンライン</a:t>
            </a:r>
            <a:endParaRPr lang="en-US" altLang="ja-JP" sz="1400" b="1" dirty="0"/>
          </a:p>
          <a:p>
            <a:r>
              <a:rPr kumimoji="1" lang="ja-JP" altLang="en-US" sz="1400" b="1" dirty="0"/>
              <a:t>　</a:t>
            </a:r>
            <a:r>
              <a:rPr kumimoji="1" lang="en-US" altLang="ja-JP" sz="1400" b="1" dirty="0"/>
              <a:t>※</a:t>
            </a:r>
            <a:r>
              <a:rPr lang="ja-JP" altLang="en-US" sz="1400" b="1" dirty="0"/>
              <a:t>出店状況見て追加予定</a:t>
            </a:r>
            <a:endParaRPr lang="en-US" altLang="ja-JP" sz="1400" b="1" dirty="0"/>
          </a:p>
          <a:p>
            <a:r>
              <a:rPr kumimoji="1" lang="ja-JP" altLang="en-US" sz="1400" b="1" dirty="0"/>
              <a:t>　</a:t>
            </a:r>
            <a:r>
              <a:rPr kumimoji="1" lang="en-US" altLang="ja-JP" sz="1400" b="1" dirty="0"/>
              <a:t>※zoom</a:t>
            </a:r>
            <a:r>
              <a:rPr kumimoji="1" lang="ja-JP" altLang="en-US" sz="1400" b="1" dirty="0"/>
              <a:t>オンラインの</a:t>
            </a:r>
            <a:r>
              <a:rPr kumimoji="1" lang="en-US" altLang="ja-JP" sz="1400" b="1" dirty="0"/>
              <a:t>URL</a:t>
            </a:r>
            <a:r>
              <a:rPr kumimoji="1" lang="ja-JP" altLang="en-US" sz="1400" b="1" dirty="0"/>
              <a:t>は後日送付</a:t>
            </a:r>
            <a:endParaRPr kumimoji="1" lang="en-US" altLang="ja-JP" sz="1400" b="1" dirty="0"/>
          </a:p>
          <a:p>
            <a:endParaRPr kumimoji="1" lang="ja-JP" altLang="en-US" sz="1400" b="1" dirty="0"/>
          </a:p>
        </p:txBody>
      </p:sp>
      <p:sp>
        <p:nvSpPr>
          <p:cNvPr id="9" name="楕円 8">
            <a:extLst>
              <a:ext uri="{FF2B5EF4-FFF2-40B4-BE49-F238E27FC236}">
                <a16:creationId xmlns:a16="http://schemas.microsoft.com/office/drawing/2014/main" id="{093A7E06-2BCF-E872-B35C-63CF32CCBC12}"/>
              </a:ext>
            </a:extLst>
          </p:cNvPr>
          <p:cNvSpPr/>
          <p:nvPr/>
        </p:nvSpPr>
        <p:spPr>
          <a:xfrm>
            <a:off x="663971" y="1885711"/>
            <a:ext cx="1076812" cy="10608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任意参加</a:t>
            </a:r>
          </a:p>
        </p:txBody>
      </p:sp>
      <p:sp>
        <p:nvSpPr>
          <p:cNvPr id="15" name="楕円 14">
            <a:extLst>
              <a:ext uri="{FF2B5EF4-FFF2-40B4-BE49-F238E27FC236}">
                <a16:creationId xmlns:a16="http://schemas.microsoft.com/office/drawing/2014/main" id="{2B6045C9-580E-6A0E-7398-09C0F24344C2}"/>
              </a:ext>
            </a:extLst>
          </p:cNvPr>
          <p:cNvSpPr/>
          <p:nvPr/>
        </p:nvSpPr>
        <p:spPr>
          <a:xfrm>
            <a:off x="6811600" y="1885711"/>
            <a:ext cx="1076812" cy="10608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必須</a:t>
            </a:r>
          </a:p>
        </p:txBody>
      </p:sp>
      <p:sp>
        <p:nvSpPr>
          <p:cNvPr id="18" name="テキスト ボックス 17">
            <a:extLst>
              <a:ext uri="{FF2B5EF4-FFF2-40B4-BE49-F238E27FC236}">
                <a16:creationId xmlns:a16="http://schemas.microsoft.com/office/drawing/2014/main" id="{2067892F-7F4C-D9FA-B90A-81CF7B4B8F90}"/>
              </a:ext>
            </a:extLst>
          </p:cNvPr>
          <p:cNvSpPr txBox="1"/>
          <p:nvPr/>
        </p:nvSpPr>
        <p:spPr>
          <a:xfrm>
            <a:off x="11861007" y="6495814"/>
            <a:ext cx="380232" cy="338554"/>
          </a:xfrm>
          <a:prstGeom prst="rect">
            <a:avLst/>
          </a:prstGeom>
          <a:noFill/>
        </p:spPr>
        <p:txBody>
          <a:bodyPr wrap="none" rtlCol="0">
            <a:spAutoFit/>
          </a:bodyPr>
          <a:lstStyle/>
          <a:p>
            <a:r>
              <a:rPr kumimoji="1" lang="en-US" altLang="ja-JP" sz="1600" dirty="0">
                <a:latin typeface="HGP明朝B" panose="02020800000000000000" pitchFamily="18" charset="-128"/>
                <a:ea typeface="HGP明朝B" panose="02020800000000000000" pitchFamily="18" charset="-128"/>
              </a:rPr>
              <a:t>12</a:t>
            </a:r>
            <a:endParaRPr kumimoji="1" lang="ja-JP" altLang="en-US" sz="1600" dirty="0">
              <a:latin typeface="HGP明朝B" panose="02020800000000000000" pitchFamily="18" charset="-128"/>
              <a:ea typeface="HGP明朝B" panose="02020800000000000000" pitchFamily="18" charset="-128"/>
            </a:endParaRPr>
          </a:p>
        </p:txBody>
      </p:sp>
      <p:pic>
        <p:nvPicPr>
          <p:cNvPr id="19" name="図 18">
            <a:extLst>
              <a:ext uri="{FF2B5EF4-FFF2-40B4-BE49-F238E27FC236}">
                <a16:creationId xmlns:a16="http://schemas.microsoft.com/office/drawing/2014/main" id="{354FFF05-F07E-2BDA-DAE7-2E5871037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798" y="2558388"/>
            <a:ext cx="1352068" cy="1352068"/>
          </a:xfrm>
          <a:prstGeom prst="rect">
            <a:avLst/>
          </a:prstGeom>
        </p:spPr>
      </p:pic>
      <p:pic>
        <p:nvPicPr>
          <p:cNvPr id="21" name="図 20">
            <a:extLst>
              <a:ext uri="{FF2B5EF4-FFF2-40B4-BE49-F238E27FC236}">
                <a16:creationId xmlns:a16="http://schemas.microsoft.com/office/drawing/2014/main" id="{9FC60645-DC6C-0236-941F-EC66E9EF4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4683" y="2532041"/>
            <a:ext cx="1352068" cy="1352068"/>
          </a:xfrm>
          <a:prstGeom prst="rect">
            <a:avLst/>
          </a:prstGeom>
        </p:spPr>
      </p:pic>
      <p:pic>
        <p:nvPicPr>
          <p:cNvPr id="16" name="図 15">
            <a:extLst>
              <a:ext uri="{FF2B5EF4-FFF2-40B4-BE49-F238E27FC236}">
                <a16:creationId xmlns:a16="http://schemas.microsoft.com/office/drawing/2014/main" id="{63BF3D5D-06A5-D4F1-0E68-2A3EEC334D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86" y="322328"/>
            <a:ext cx="351798" cy="411696"/>
          </a:xfrm>
          <a:prstGeom prst="rect">
            <a:avLst/>
          </a:prstGeom>
        </p:spPr>
      </p:pic>
    </p:spTree>
    <p:extLst>
      <p:ext uri="{BB962C8B-B14F-4D97-AF65-F5344CB8AC3E}">
        <p14:creationId xmlns:p14="http://schemas.microsoft.com/office/powerpoint/2010/main" val="853513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70395-B8A8-5D54-CC2D-6FD81BB722BB}"/>
              </a:ext>
            </a:extLst>
          </p:cNvPr>
          <p:cNvSpPr>
            <a:spLocks noGrp="1"/>
          </p:cNvSpPr>
          <p:nvPr>
            <p:ph type="title"/>
          </p:nvPr>
        </p:nvSpPr>
        <p:spPr>
          <a:xfrm>
            <a:off x="478630" y="114300"/>
            <a:ext cx="6958013" cy="920750"/>
          </a:xfrm>
        </p:spPr>
        <p:txBody>
          <a:bodyPr>
            <a:normAutofit/>
          </a:bodyPr>
          <a:lstStyle/>
          <a:p>
            <a:r>
              <a:rPr lang="ja-JP" altLang="en-US" sz="3200" dirty="0">
                <a:ea typeface="+mn-ea"/>
              </a:rPr>
              <a:t>　</a:t>
            </a:r>
            <a:r>
              <a:rPr lang="en-US" altLang="ja-JP" sz="3200" dirty="0">
                <a:ea typeface="+mn-ea"/>
              </a:rPr>
              <a:t>2022</a:t>
            </a:r>
            <a:r>
              <a:rPr lang="ja-JP" altLang="en-US" sz="3200" dirty="0">
                <a:ea typeface="+mn-ea"/>
              </a:rPr>
              <a:t>年実行委員会について</a:t>
            </a:r>
            <a:endParaRPr kumimoji="1" lang="ja-JP" altLang="en-US" sz="3200" dirty="0">
              <a:ea typeface="+mn-ea"/>
            </a:endParaRPr>
          </a:p>
        </p:txBody>
      </p:sp>
      <p:sp>
        <p:nvSpPr>
          <p:cNvPr id="27" name="Rectangle 4">
            <a:extLst>
              <a:ext uri="{FF2B5EF4-FFF2-40B4-BE49-F238E27FC236}">
                <a16:creationId xmlns:a16="http://schemas.microsoft.com/office/drawing/2014/main" id="{CA06DF7F-C590-1549-9051-7F93E6D63185}"/>
              </a:ext>
            </a:extLst>
          </p:cNvPr>
          <p:cNvSpPr>
            <a:spLocks noChangeArrowheads="1"/>
          </p:cNvSpPr>
          <p:nvPr/>
        </p:nvSpPr>
        <p:spPr bwMode="auto">
          <a:xfrm>
            <a:off x="5699125" y="1231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テキスト ボックス 3">
            <a:extLst>
              <a:ext uri="{FF2B5EF4-FFF2-40B4-BE49-F238E27FC236}">
                <a16:creationId xmlns:a16="http://schemas.microsoft.com/office/drawing/2014/main" id="{B7610983-6C70-50F6-EBF9-2006DFF0ADF2}"/>
              </a:ext>
            </a:extLst>
          </p:cNvPr>
          <p:cNvSpPr txBox="1"/>
          <p:nvPr/>
        </p:nvSpPr>
        <p:spPr>
          <a:xfrm>
            <a:off x="641186" y="1617438"/>
            <a:ext cx="4297971" cy="4278094"/>
          </a:xfrm>
          <a:prstGeom prst="rect">
            <a:avLst/>
          </a:prstGeom>
          <a:noFill/>
        </p:spPr>
        <p:txBody>
          <a:bodyPr wrap="none" rtlCol="0">
            <a:spAutoFit/>
          </a:bodyPr>
          <a:lstStyle/>
          <a:p>
            <a:r>
              <a:rPr kumimoji="1" lang="ja-JP" altLang="en-US" sz="1600" b="1" dirty="0"/>
              <a:t>代表　西 友規　　　</a:t>
            </a:r>
            <a:r>
              <a:rPr kumimoji="1" lang="en-US" altLang="ja-JP" sz="1600" b="1" dirty="0"/>
              <a:t>POSSE COFFEE</a:t>
            </a:r>
            <a:r>
              <a:rPr kumimoji="1" lang="ja-JP" altLang="en-US" sz="1600" b="1" dirty="0"/>
              <a:t>　</a:t>
            </a:r>
          </a:p>
          <a:p>
            <a:endParaRPr kumimoji="1" lang="ja-JP" altLang="en-US" sz="1600" b="1" dirty="0"/>
          </a:p>
          <a:p>
            <a:r>
              <a:rPr kumimoji="1" lang="ja-JP" altLang="en-US" sz="1600" b="1" dirty="0"/>
              <a:t>委員　平岡 和彦　　カンパネラ　</a:t>
            </a:r>
          </a:p>
          <a:p>
            <a:endParaRPr kumimoji="1" lang="ja-JP" altLang="en-US" sz="1600" b="1" dirty="0"/>
          </a:p>
          <a:p>
            <a:r>
              <a:rPr kumimoji="1" lang="ja-JP" altLang="en-US" sz="1600" b="1" dirty="0"/>
              <a:t>委員　藤田 里依奈　カンパネラ</a:t>
            </a:r>
          </a:p>
          <a:p>
            <a:endParaRPr kumimoji="1" lang="ja-JP" altLang="en-US" sz="1600" b="1" dirty="0"/>
          </a:p>
          <a:p>
            <a:r>
              <a:rPr kumimoji="1" lang="ja-JP" altLang="en-US" sz="1600" b="1" dirty="0"/>
              <a:t>委員　小玉 悠太郎　坂井市職員</a:t>
            </a:r>
          </a:p>
          <a:p>
            <a:endParaRPr kumimoji="1" lang="ja-JP" altLang="en-US" sz="1600" b="1" dirty="0"/>
          </a:p>
          <a:p>
            <a:r>
              <a:rPr kumimoji="1" lang="ja-JP" altLang="en-US" sz="1600" b="1" dirty="0"/>
              <a:t>委員　木部 一希　　</a:t>
            </a:r>
            <a:r>
              <a:rPr kumimoji="1" lang="en-US" altLang="ja-JP" sz="1600" b="1" dirty="0"/>
              <a:t>PORTA WORKS 392  </a:t>
            </a:r>
          </a:p>
          <a:p>
            <a:endParaRPr kumimoji="1" lang="en-US" altLang="ja-JP" sz="1600" b="1" dirty="0"/>
          </a:p>
          <a:p>
            <a:r>
              <a:rPr kumimoji="1" lang="ja-JP" altLang="en-US" sz="1600" b="1" dirty="0"/>
              <a:t>委員　木部 愛莉　　</a:t>
            </a:r>
            <a:r>
              <a:rPr kumimoji="1" lang="en-US" altLang="ja-JP" sz="1600" b="1" dirty="0"/>
              <a:t>PORTA WORKS 392</a:t>
            </a:r>
          </a:p>
          <a:p>
            <a:endParaRPr kumimoji="1" lang="en-US" altLang="ja-JP" sz="1600" b="1" dirty="0"/>
          </a:p>
          <a:p>
            <a:r>
              <a:rPr kumimoji="1" lang="ja-JP" altLang="en-US" sz="1600" b="1" dirty="0"/>
              <a:t>委員　高畑 ひかる　</a:t>
            </a:r>
            <a:r>
              <a:rPr kumimoji="1" lang="en-US" altLang="ja-JP" sz="1600" b="1" dirty="0" err="1"/>
              <a:t>Morningcafe</a:t>
            </a:r>
            <a:r>
              <a:rPr kumimoji="1" lang="en-US" altLang="ja-JP" sz="1600" b="1" dirty="0"/>
              <a:t> </a:t>
            </a:r>
            <a:r>
              <a:rPr kumimoji="1" lang="en-US" altLang="ja-JP" sz="1600" b="1" dirty="0" err="1"/>
              <a:t>ippo</a:t>
            </a:r>
            <a:endParaRPr kumimoji="1" lang="en-US" altLang="ja-JP" sz="1600" b="1" dirty="0"/>
          </a:p>
          <a:p>
            <a:endParaRPr kumimoji="1" lang="en-US" altLang="ja-JP" sz="1600" b="1" dirty="0"/>
          </a:p>
          <a:p>
            <a:r>
              <a:rPr kumimoji="1" lang="ja-JP" altLang="en-US" sz="1600" b="1" dirty="0"/>
              <a:t>委員　吉田 知奈　　ライター</a:t>
            </a:r>
          </a:p>
          <a:p>
            <a:endParaRPr kumimoji="1" lang="ja-JP" altLang="en-US" sz="1600" b="1" dirty="0"/>
          </a:p>
          <a:p>
            <a:r>
              <a:rPr kumimoji="1" lang="ja-JP" altLang="en-US" sz="1600" b="1" dirty="0"/>
              <a:t>委員　岡田 健志　　ナレーター、</a:t>
            </a:r>
            <a:r>
              <a:rPr kumimoji="1" lang="en-US" altLang="ja-JP" sz="1600" b="1" dirty="0"/>
              <a:t>MC</a:t>
            </a:r>
          </a:p>
        </p:txBody>
      </p:sp>
      <p:sp>
        <p:nvSpPr>
          <p:cNvPr id="5" name="テキスト ボックス 4">
            <a:extLst>
              <a:ext uri="{FF2B5EF4-FFF2-40B4-BE49-F238E27FC236}">
                <a16:creationId xmlns:a16="http://schemas.microsoft.com/office/drawing/2014/main" id="{31C4C4A7-4572-2A72-7E92-2BB1C79A652F}"/>
              </a:ext>
            </a:extLst>
          </p:cNvPr>
          <p:cNvSpPr txBox="1"/>
          <p:nvPr/>
        </p:nvSpPr>
        <p:spPr>
          <a:xfrm>
            <a:off x="6442254" y="4849209"/>
            <a:ext cx="5209710" cy="1815882"/>
          </a:xfrm>
          <a:prstGeom prst="rect">
            <a:avLst/>
          </a:prstGeom>
          <a:noFill/>
          <a:ln w="28575">
            <a:solidFill>
              <a:schemeClr val="tx1"/>
            </a:solidFill>
          </a:ln>
        </p:spPr>
        <p:txBody>
          <a:bodyPr wrap="square" rtlCol="0">
            <a:spAutoFit/>
          </a:bodyPr>
          <a:lstStyle/>
          <a:p>
            <a:r>
              <a:rPr kumimoji="1" lang="ja-JP" altLang="en-US" sz="1600" dirty="0"/>
              <a:t>問い合わせ先</a:t>
            </a:r>
            <a:r>
              <a:rPr kumimoji="1" lang="en-US" altLang="ja-JP" sz="1600" dirty="0"/>
              <a:t>/</a:t>
            </a:r>
            <a:r>
              <a:rPr kumimoji="1" lang="ja-JP" altLang="en-US" sz="1600" dirty="0"/>
              <a:t>事務局</a:t>
            </a:r>
            <a:endParaRPr kumimoji="1" lang="en-US" altLang="ja-JP" sz="1600" dirty="0"/>
          </a:p>
          <a:p>
            <a:r>
              <a:rPr lang="ja-JP" altLang="en-US" sz="1600" dirty="0"/>
              <a:t>〒</a:t>
            </a:r>
            <a:r>
              <a:rPr lang="en-US" altLang="ja-JP" sz="1600" dirty="0"/>
              <a:t>910-0006</a:t>
            </a:r>
            <a:r>
              <a:rPr lang="ja-JP" altLang="en-US" sz="1600" dirty="0"/>
              <a:t>　福井市中央</a:t>
            </a:r>
            <a:r>
              <a:rPr lang="en-US" altLang="ja-JP" sz="1600" dirty="0"/>
              <a:t>1</a:t>
            </a:r>
            <a:r>
              <a:rPr lang="ja-JP" altLang="en-US" sz="1600" dirty="0"/>
              <a:t>丁目</a:t>
            </a:r>
            <a:r>
              <a:rPr lang="en-US" altLang="ja-JP" sz="1600" dirty="0"/>
              <a:t>9-24</a:t>
            </a:r>
            <a:r>
              <a:rPr lang="ja-JP" altLang="en-US" sz="1600" dirty="0"/>
              <a:t>福井中央ビル</a:t>
            </a:r>
            <a:r>
              <a:rPr lang="en-US" altLang="ja-JP" sz="1600" dirty="0"/>
              <a:t>3</a:t>
            </a:r>
            <a:r>
              <a:rPr lang="ja-JP" altLang="en-US" sz="1600" dirty="0"/>
              <a:t>階</a:t>
            </a:r>
            <a:endParaRPr kumimoji="1" lang="en-US" altLang="ja-JP" sz="1600" dirty="0"/>
          </a:p>
          <a:p>
            <a:r>
              <a:rPr lang="ja-JP" altLang="en-US" sz="1600" dirty="0"/>
              <a:t>株式会社</a:t>
            </a:r>
            <a:r>
              <a:rPr lang="en-US" altLang="ja-JP" sz="1600" dirty="0"/>
              <a:t>UP(</a:t>
            </a:r>
            <a:r>
              <a:rPr lang="ja-JP" altLang="en-US" sz="1600" dirty="0"/>
              <a:t>アップ</a:t>
            </a:r>
            <a:r>
              <a:rPr lang="en-US" altLang="ja-JP" sz="1600" dirty="0"/>
              <a:t>)</a:t>
            </a:r>
            <a:r>
              <a:rPr lang="ja-JP" altLang="en-US" sz="1600" dirty="0"/>
              <a:t>　玉村</a:t>
            </a:r>
            <a:r>
              <a:rPr lang="en-US" altLang="ja-JP" sz="1600" dirty="0"/>
              <a:t>/</a:t>
            </a:r>
            <a:r>
              <a:rPr lang="ja-JP" altLang="en-US" sz="1600" dirty="0"/>
              <a:t>竹本　</a:t>
            </a:r>
            <a:br>
              <a:rPr lang="en-US" altLang="ja-JP" sz="1600" dirty="0"/>
            </a:br>
            <a:r>
              <a:rPr lang="ja-JP" altLang="en-US" sz="1600" dirty="0"/>
              <a:t>玉村　</a:t>
            </a:r>
            <a:r>
              <a:rPr lang="en-US" altLang="ja-JP" sz="1600" dirty="0"/>
              <a:t>080-5852-0715</a:t>
            </a:r>
          </a:p>
          <a:p>
            <a:r>
              <a:rPr lang="ja-JP" altLang="en-US" sz="1600" dirty="0"/>
              <a:t>竹本　</a:t>
            </a:r>
            <a:r>
              <a:rPr lang="en-US" altLang="ja-JP" sz="1600" dirty="0"/>
              <a:t>090-7081-5789</a:t>
            </a:r>
          </a:p>
          <a:p>
            <a:r>
              <a:rPr lang="en-US" altLang="ja-JP" sz="1600" dirty="0"/>
              <a:t>0776-50-3578</a:t>
            </a:r>
            <a:r>
              <a:rPr lang="ja-JP" altLang="en-US" sz="1600" dirty="0"/>
              <a:t>　平日</a:t>
            </a:r>
            <a:r>
              <a:rPr lang="en-US" altLang="ja-JP" sz="1600" dirty="0"/>
              <a:t>9</a:t>
            </a:r>
            <a:r>
              <a:rPr lang="ja-JP" altLang="en-US" sz="1600" dirty="0"/>
              <a:t>時～</a:t>
            </a:r>
            <a:r>
              <a:rPr lang="en-US" altLang="ja-JP" sz="1600" dirty="0"/>
              <a:t>18</a:t>
            </a:r>
            <a:r>
              <a:rPr lang="ja-JP" altLang="en-US" sz="1600" dirty="0"/>
              <a:t>時　</a:t>
            </a:r>
            <a:endParaRPr lang="en-US" altLang="ja-JP" sz="1600" dirty="0"/>
          </a:p>
          <a:p>
            <a:r>
              <a:rPr lang="en-US" altLang="ja-JP" sz="1600" dirty="0">
                <a:hlinkClick r:id="rId2">
                  <a:extLst>
                    <a:ext uri="{A12FA001-AC4F-418D-AE19-62706E023703}">
                      <ahyp:hlinkClr xmlns:ahyp="http://schemas.microsoft.com/office/drawing/2018/hyperlinkcolor" val="tx"/>
                    </a:ext>
                  </a:extLst>
                </a:hlinkClick>
              </a:rPr>
              <a:t>info@up-fukui.com</a:t>
            </a:r>
            <a:r>
              <a:rPr lang="en-US" altLang="ja-JP" sz="1600" dirty="0"/>
              <a:t> </a:t>
            </a:r>
          </a:p>
        </p:txBody>
      </p:sp>
      <p:sp>
        <p:nvSpPr>
          <p:cNvPr id="9" name="テキスト ボックス 8">
            <a:extLst>
              <a:ext uri="{FF2B5EF4-FFF2-40B4-BE49-F238E27FC236}">
                <a16:creationId xmlns:a16="http://schemas.microsoft.com/office/drawing/2014/main" id="{09BB28EC-4164-C204-A5A5-DA1639C434EF}"/>
              </a:ext>
            </a:extLst>
          </p:cNvPr>
          <p:cNvSpPr txBox="1"/>
          <p:nvPr/>
        </p:nvSpPr>
        <p:spPr>
          <a:xfrm>
            <a:off x="11861007" y="6495814"/>
            <a:ext cx="394660" cy="338554"/>
          </a:xfrm>
          <a:prstGeom prst="rect">
            <a:avLst/>
          </a:prstGeom>
          <a:noFill/>
        </p:spPr>
        <p:txBody>
          <a:bodyPr wrap="none" rtlCol="0">
            <a:spAutoFit/>
          </a:bodyPr>
          <a:lstStyle/>
          <a:p>
            <a:r>
              <a:rPr kumimoji="1" lang="en-US" altLang="ja-JP" sz="1600" dirty="0">
                <a:latin typeface="HGP明朝B" panose="02020800000000000000" pitchFamily="18" charset="-128"/>
                <a:ea typeface="HGP明朝B" panose="02020800000000000000" pitchFamily="18" charset="-128"/>
              </a:rPr>
              <a:t>13</a:t>
            </a:r>
            <a:endParaRPr kumimoji="1" lang="ja-JP" altLang="en-US" sz="1600" dirty="0">
              <a:latin typeface="HGP明朝B" panose="02020800000000000000" pitchFamily="18" charset="-128"/>
              <a:ea typeface="HGP明朝B" panose="02020800000000000000" pitchFamily="18" charset="-128"/>
            </a:endParaRPr>
          </a:p>
        </p:txBody>
      </p:sp>
      <p:pic>
        <p:nvPicPr>
          <p:cNvPr id="8" name="図 7">
            <a:extLst>
              <a:ext uri="{FF2B5EF4-FFF2-40B4-BE49-F238E27FC236}">
                <a16:creationId xmlns:a16="http://schemas.microsoft.com/office/drawing/2014/main" id="{E8FCC156-1E71-DF9B-A049-2EAA18A98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6" y="322328"/>
            <a:ext cx="351798" cy="411696"/>
          </a:xfrm>
          <a:prstGeom prst="rect">
            <a:avLst/>
          </a:prstGeom>
        </p:spPr>
      </p:pic>
      <p:pic>
        <p:nvPicPr>
          <p:cNvPr id="10" name="図 9">
            <a:extLst>
              <a:ext uri="{FF2B5EF4-FFF2-40B4-BE49-F238E27FC236}">
                <a16:creationId xmlns:a16="http://schemas.microsoft.com/office/drawing/2014/main" id="{F1E84DB7-C171-AB5D-1447-252546D3C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237" y="1460275"/>
            <a:ext cx="2540794" cy="2973396"/>
          </a:xfrm>
          <a:prstGeom prst="rect">
            <a:avLst/>
          </a:prstGeom>
        </p:spPr>
      </p:pic>
    </p:spTree>
    <p:extLst>
      <p:ext uri="{BB962C8B-B14F-4D97-AF65-F5344CB8AC3E}">
        <p14:creationId xmlns:p14="http://schemas.microsoft.com/office/powerpoint/2010/main" val="286651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70395-B8A8-5D54-CC2D-6FD81BB722BB}"/>
              </a:ext>
            </a:extLst>
          </p:cNvPr>
          <p:cNvSpPr>
            <a:spLocks noGrp="1"/>
          </p:cNvSpPr>
          <p:nvPr>
            <p:ph type="title"/>
          </p:nvPr>
        </p:nvSpPr>
        <p:spPr>
          <a:xfrm>
            <a:off x="478630" y="114300"/>
            <a:ext cx="6958013" cy="920750"/>
          </a:xfrm>
        </p:spPr>
        <p:txBody>
          <a:bodyPr>
            <a:normAutofit/>
          </a:bodyPr>
          <a:lstStyle/>
          <a:p>
            <a:r>
              <a:rPr lang="ja-JP" altLang="en-US" sz="3200" dirty="0">
                <a:ea typeface="+mn-ea"/>
              </a:rPr>
              <a:t>　スケジュール</a:t>
            </a:r>
            <a:endParaRPr kumimoji="1" lang="ja-JP" altLang="en-US" sz="3200" dirty="0">
              <a:ea typeface="+mn-ea"/>
            </a:endParaRPr>
          </a:p>
        </p:txBody>
      </p:sp>
      <p:sp>
        <p:nvSpPr>
          <p:cNvPr id="27" name="Rectangle 4">
            <a:extLst>
              <a:ext uri="{FF2B5EF4-FFF2-40B4-BE49-F238E27FC236}">
                <a16:creationId xmlns:a16="http://schemas.microsoft.com/office/drawing/2014/main" id="{CA06DF7F-C590-1549-9051-7F93E6D63185}"/>
              </a:ext>
            </a:extLst>
          </p:cNvPr>
          <p:cNvSpPr>
            <a:spLocks noChangeArrowheads="1"/>
          </p:cNvSpPr>
          <p:nvPr/>
        </p:nvSpPr>
        <p:spPr bwMode="auto">
          <a:xfrm>
            <a:off x="5699125" y="1231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4">
            <a:extLst>
              <a:ext uri="{FF2B5EF4-FFF2-40B4-BE49-F238E27FC236}">
                <a16:creationId xmlns:a16="http://schemas.microsoft.com/office/drawing/2014/main" id="{901B3679-CADE-A982-D122-22715BEEAC29}"/>
              </a:ext>
            </a:extLst>
          </p:cNvPr>
          <p:cNvGraphicFramePr>
            <a:graphicFrameLocks noGrp="1"/>
          </p:cNvGraphicFramePr>
          <p:nvPr>
            <p:extLst>
              <p:ext uri="{D42A27DB-BD31-4B8C-83A1-F6EECF244321}">
                <p14:modId xmlns:p14="http://schemas.microsoft.com/office/powerpoint/2010/main" val="144562094"/>
              </p:ext>
            </p:extLst>
          </p:nvPr>
        </p:nvGraphicFramePr>
        <p:xfrm>
          <a:off x="396875" y="1728711"/>
          <a:ext cx="7632700" cy="5029200"/>
        </p:xfrm>
        <a:graphic>
          <a:graphicData uri="http://schemas.openxmlformats.org/drawingml/2006/table">
            <a:tbl>
              <a:tblPr firstRow="1" bandRow="1">
                <a:tableStyleId>{793D81CF-94F2-401A-BA57-92F5A7B2D0C5}</a:tableStyleId>
              </a:tblPr>
              <a:tblGrid>
                <a:gridCol w="1239044">
                  <a:extLst>
                    <a:ext uri="{9D8B030D-6E8A-4147-A177-3AD203B41FA5}">
                      <a16:colId xmlns:a16="http://schemas.microsoft.com/office/drawing/2014/main" val="756977791"/>
                    </a:ext>
                  </a:extLst>
                </a:gridCol>
                <a:gridCol w="6393656">
                  <a:extLst>
                    <a:ext uri="{9D8B030D-6E8A-4147-A177-3AD203B41FA5}">
                      <a16:colId xmlns:a16="http://schemas.microsoft.com/office/drawing/2014/main" val="1521269723"/>
                    </a:ext>
                  </a:extLst>
                </a:gridCol>
              </a:tblGrid>
              <a:tr h="370840">
                <a:tc>
                  <a:txBody>
                    <a:bodyPr/>
                    <a:lstStyle/>
                    <a:p>
                      <a:r>
                        <a:rPr kumimoji="1" lang="ja-JP" altLang="en-US" sz="1600" dirty="0"/>
                        <a:t>日程</a:t>
                      </a:r>
                    </a:p>
                  </a:txBody>
                  <a:tcPr>
                    <a:lnR w="28575" cap="flat" cmpd="sng" algn="ctr">
                      <a:solidFill>
                        <a:schemeClr val="tx1"/>
                      </a:solidFill>
                      <a:prstDash val="solid"/>
                      <a:round/>
                      <a:headEnd type="none" w="med" len="med"/>
                      <a:tailEnd type="none" w="med" len="med"/>
                    </a:lnR>
                  </a:tcPr>
                </a:tc>
                <a:tc>
                  <a:txBody>
                    <a:bodyPr/>
                    <a:lstStyle/>
                    <a:p>
                      <a:r>
                        <a:rPr kumimoji="1" lang="ja-JP" altLang="en-US" sz="1600" dirty="0"/>
                        <a:t>概要</a:t>
                      </a: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39556218"/>
                  </a:ext>
                </a:extLst>
              </a:tr>
              <a:tr h="370840">
                <a:tc>
                  <a:txBody>
                    <a:bodyPr/>
                    <a:lstStyle/>
                    <a:p>
                      <a:r>
                        <a:rPr kumimoji="1" lang="en-US" altLang="ja-JP" sz="1600" dirty="0"/>
                        <a:t>6</a:t>
                      </a:r>
                      <a:r>
                        <a:rPr kumimoji="1" lang="ja-JP" altLang="en-US" sz="1600" dirty="0"/>
                        <a:t>月</a:t>
                      </a:r>
                      <a:r>
                        <a:rPr kumimoji="1" lang="en-US" altLang="ja-JP" sz="1600" dirty="0"/>
                        <a:t>7</a:t>
                      </a:r>
                      <a:r>
                        <a:rPr kumimoji="1" lang="ja-JP" altLang="en-US" sz="1600" dirty="0"/>
                        <a:t>日</a:t>
                      </a:r>
                    </a:p>
                  </a:txBody>
                  <a:tcPr>
                    <a:lnR w="12700" cap="flat" cmpd="sng" algn="ctr">
                      <a:solidFill>
                        <a:schemeClr val="tx1"/>
                      </a:solidFill>
                      <a:prstDash val="solid"/>
                      <a:round/>
                      <a:headEnd type="none" w="med" len="med"/>
                      <a:tailEnd type="none" w="med" len="med"/>
                    </a:lnR>
                  </a:tcPr>
                </a:tc>
                <a:tc>
                  <a:txBody>
                    <a:bodyPr/>
                    <a:lstStyle/>
                    <a:p>
                      <a:r>
                        <a:rPr kumimoji="1" lang="en-US" altLang="ja-JP" sz="1600" dirty="0"/>
                        <a:t>14</a:t>
                      </a:r>
                      <a:r>
                        <a:rPr kumimoji="1" lang="ja-JP" altLang="en-US" sz="1600" dirty="0"/>
                        <a:t>時～　記者発表　</a:t>
                      </a:r>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2247301376"/>
                  </a:ext>
                </a:extLst>
              </a:tr>
              <a:tr h="370840">
                <a:tc>
                  <a:txBody>
                    <a:bodyPr/>
                    <a:lstStyle/>
                    <a:p>
                      <a:r>
                        <a:rPr kumimoji="1" lang="en-US" altLang="ja-JP" sz="1600" dirty="0"/>
                        <a:t>6</a:t>
                      </a:r>
                      <a:r>
                        <a:rPr kumimoji="1" lang="ja-JP" altLang="en-US" sz="1600" dirty="0"/>
                        <a:t>月</a:t>
                      </a:r>
                      <a:r>
                        <a:rPr kumimoji="1" lang="en-US" altLang="ja-JP" sz="1600" dirty="0"/>
                        <a:t>7</a:t>
                      </a:r>
                      <a:r>
                        <a:rPr kumimoji="1" lang="ja-JP" altLang="en-US" sz="1600" dirty="0"/>
                        <a:t>日</a:t>
                      </a:r>
                    </a:p>
                  </a:txBody>
                  <a:tcPr>
                    <a:lnR w="12700" cap="flat" cmpd="sng" algn="ctr">
                      <a:solidFill>
                        <a:schemeClr val="tx1"/>
                      </a:solidFill>
                      <a:prstDash val="solid"/>
                      <a:round/>
                      <a:headEnd type="none" w="med" len="med"/>
                      <a:tailEnd type="none" w="med" len="med"/>
                    </a:lnR>
                  </a:tcPr>
                </a:tc>
                <a:tc>
                  <a:txBody>
                    <a:bodyPr/>
                    <a:lstStyle/>
                    <a:p>
                      <a:r>
                        <a:rPr kumimoji="1" lang="en-US" altLang="ja-JP" sz="1600" dirty="0"/>
                        <a:t>Instagram</a:t>
                      </a:r>
                      <a:r>
                        <a:rPr kumimoji="1" lang="ja-JP" altLang="en-US" sz="1600" dirty="0"/>
                        <a:t>運用開始</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16934108"/>
                  </a:ext>
                </a:extLst>
              </a:tr>
              <a:tr h="370840">
                <a:tc>
                  <a:txBody>
                    <a:bodyPr/>
                    <a:lstStyle/>
                    <a:p>
                      <a:r>
                        <a:rPr kumimoji="1" lang="en-US" altLang="ja-JP" sz="1600" dirty="0"/>
                        <a:t>6</a:t>
                      </a:r>
                      <a:r>
                        <a:rPr kumimoji="1" lang="ja-JP" altLang="en-US" sz="1600" dirty="0"/>
                        <a:t>月</a:t>
                      </a:r>
                      <a:r>
                        <a:rPr kumimoji="1" lang="en-US" altLang="ja-JP" sz="1600" dirty="0"/>
                        <a:t>13</a:t>
                      </a:r>
                      <a:r>
                        <a:rPr kumimoji="1" lang="ja-JP" altLang="en-US" sz="1600" dirty="0"/>
                        <a:t>日</a:t>
                      </a:r>
                    </a:p>
                  </a:txBody>
                  <a:tcPr>
                    <a:lnR w="12700" cap="flat" cmpd="sng" algn="ctr">
                      <a:solidFill>
                        <a:schemeClr val="tx1"/>
                      </a:solidFill>
                      <a:prstDash val="solid"/>
                      <a:round/>
                      <a:headEnd type="none" w="med" len="med"/>
                      <a:tailEnd type="none" w="med" len="med"/>
                    </a:lnR>
                  </a:tcPr>
                </a:tc>
                <a:tc>
                  <a:txBody>
                    <a:bodyPr/>
                    <a:lstStyle/>
                    <a:p>
                      <a:r>
                        <a:rPr kumimoji="1" lang="ja-JP" altLang="en-US" sz="1600" dirty="0"/>
                        <a:t>❶出店検討者向け説明会</a:t>
                      </a:r>
                      <a:endParaRPr kumimoji="1" lang="en-US" altLang="ja-JP" sz="1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43383357"/>
                  </a:ext>
                </a:extLst>
              </a:tr>
              <a:tr h="370840">
                <a:tc>
                  <a:txBody>
                    <a:bodyPr/>
                    <a:lstStyle/>
                    <a:p>
                      <a:r>
                        <a:rPr kumimoji="1" lang="en-US" altLang="ja-JP" sz="1600" dirty="0"/>
                        <a:t>6</a:t>
                      </a:r>
                      <a:r>
                        <a:rPr kumimoji="1" lang="ja-JP" altLang="en-US" sz="1600" dirty="0"/>
                        <a:t>月</a:t>
                      </a:r>
                      <a:r>
                        <a:rPr kumimoji="1" lang="en-US" altLang="ja-JP" sz="1600" dirty="0"/>
                        <a:t>13</a:t>
                      </a:r>
                      <a:r>
                        <a:rPr kumimoji="1" lang="ja-JP" altLang="en-US" sz="1600" dirty="0"/>
                        <a:t>日</a:t>
                      </a:r>
                    </a:p>
                  </a:txBody>
                  <a:tcPr>
                    <a:lnR w="12700" cap="flat" cmpd="sng" algn="ctr">
                      <a:solidFill>
                        <a:schemeClr val="tx1"/>
                      </a:solidFill>
                      <a:prstDash val="solid"/>
                      <a:round/>
                      <a:headEnd type="none" w="med" len="med"/>
                      <a:tailEnd type="none" w="med" len="med"/>
                    </a:lnR>
                  </a:tcPr>
                </a:tc>
                <a:tc>
                  <a:txBody>
                    <a:bodyPr/>
                    <a:lstStyle/>
                    <a:p>
                      <a:r>
                        <a:rPr kumimoji="1" lang="ja-JP" altLang="en-US" sz="1600" dirty="0"/>
                        <a:t>❷出店申込開始</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74802787"/>
                  </a:ext>
                </a:extLst>
              </a:tr>
              <a:tr h="370840">
                <a:tc>
                  <a:txBody>
                    <a:bodyPr/>
                    <a:lstStyle/>
                    <a:p>
                      <a:r>
                        <a:rPr kumimoji="1" lang="en-US" altLang="ja-JP" sz="1600" dirty="0"/>
                        <a:t>6</a:t>
                      </a:r>
                      <a:r>
                        <a:rPr kumimoji="1" lang="ja-JP" altLang="en-US" sz="1600" dirty="0"/>
                        <a:t>月</a:t>
                      </a:r>
                      <a:r>
                        <a:rPr kumimoji="1" lang="en-US" altLang="ja-JP" sz="1600" dirty="0"/>
                        <a:t>30</a:t>
                      </a:r>
                      <a:r>
                        <a:rPr kumimoji="1" lang="ja-JP" altLang="en-US" sz="1600" dirty="0"/>
                        <a:t>日</a:t>
                      </a:r>
                    </a:p>
                  </a:txBody>
                  <a:tcPr>
                    <a:lnR w="12700" cap="flat" cmpd="sng" algn="ctr">
                      <a:solidFill>
                        <a:schemeClr val="tx1"/>
                      </a:solidFill>
                      <a:prstDash val="solid"/>
                      <a:round/>
                      <a:headEnd type="none" w="med" len="med"/>
                      <a:tailEnd type="none" w="med" len="med"/>
                    </a:lnR>
                  </a:tcPr>
                </a:tc>
                <a:tc>
                  <a:txBody>
                    <a:bodyPr/>
                    <a:lstStyle/>
                    <a:p>
                      <a:r>
                        <a:rPr kumimoji="1" lang="ja-JP" altLang="en-US" sz="1600" dirty="0"/>
                        <a:t>出店申込締切　</a:t>
                      </a:r>
                      <a:r>
                        <a:rPr kumimoji="1" lang="en-US" altLang="ja-JP" sz="1600" dirty="0"/>
                        <a:t>※</a:t>
                      </a:r>
                      <a:r>
                        <a:rPr kumimoji="1" lang="ja-JP" altLang="en-US" sz="1600" dirty="0"/>
                        <a:t>定数無くなり次第終了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6692567"/>
                  </a:ext>
                </a:extLst>
              </a:tr>
              <a:tr h="370840">
                <a:tc>
                  <a:txBody>
                    <a:bodyPr/>
                    <a:lstStyle/>
                    <a:p>
                      <a:r>
                        <a:rPr kumimoji="1" lang="en-US" altLang="ja-JP" sz="1600" dirty="0"/>
                        <a:t>7</a:t>
                      </a:r>
                      <a:r>
                        <a:rPr kumimoji="1" lang="ja-JP" altLang="en-US" sz="1600" dirty="0"/>
                        <a:t>月</a:t>
                      </a:r>
                      <a:r>
                        <a:rPr kumimoji="1" lang="en-US" altLang="ja-JP" sz="1600" dirty="0"/>
                        <a:t>10</a:t>
                      </a:r>
                      <a:r>
                        <a:rPr kumimoji="1" lang="ja-JP" altLang="en-US" sz="1600" dirty="0"/>
                        <a:t>日</a:t>
                      </a:r>
                    </a:p>
                  </a:txBody>
                  <a:tcPr>
                    <a:lnR w="12700" cap="flat" cmpd="sng" algn="ctr">
                      <a:solidFill>
                        <a:schemeClr val="tx1"/>
                      </a:solidFill>
                      <a:prstDash val="solid"/>
                      <a:round/>
                      <a:headEnd type="none" w="med" len="med"/>
                      <a:tailEnd type="none" w="med" len="med"/>
                    </a:lnR>
                  </a:tcPr>
                </a:tc>
                <a:tc>
                  <a:txBody>
                    <a:bodyPr/>
                    <a:lstStyle/>
                    <a:p>
                      <a:r>
                        <a:rPr kumimoji="1" lang="ja-JP" altLang="en-US" sz="1600" dirty="0"/>
                        <a:t>❸フライヤー確認　</a:t>
                      </a:r>
                      <a:r>
                        <a:rPr kumimoji="1" lang="en-US" altLang="ja-JP" sz="1600" dirty="0"/>
                        <a:t>※7</a:t>
                      </a:r>
                      <a:r>
                        <a:rPr kumimoji="1" lang="ja-JP" altLang="en-US" sz="1600" dirty="0"/>
                        <a:t>月</a:t>
                      </a:r>
                      <a:r>
                        <a:rPr kumimoji="1" lang="en-US" altLang="ja-JP" sz="1600" dirty="0"/>
                        <a:t>15</a:t>
                      </a:r>
                      <a:r>
                        <a:rPr kumimoji="1" lang="ja-JP" altLang="en-US" sz="1600" dirty="0"/>
                        <a:t>日まで修正可能</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89836826"/>
                  </a:ext>
                </a:extLst>
              </a:tr>
              <a:tr h="370840">
                <a:tc>
                  <a:txBody>
                    <a:bodyPr/>
                    <a:lstStyle/>
                    <a:p>
                      <a:r>
                        <a:rPr kumimoji="1" lang="en-US" altLang="ja-JP" sz="1600" dirty="0"/>
                        <a:t>7</a:t>
                      </a:r>
                      <a:r>
                        <a:rPr kumimoji="1" lang="ja-JP" altLang="en-US" sz="1600" dirty="0"/>
                        <a:t>月</a:t>
                      </a:r>
                      <a:r>
                        <a:rPr kumimoji="1" lang="en-US" altLang="ja-JP" sz="1600" dirty="0"/>
                        <a:t>20</a:t>
                      </a:r>
                      <a:r>
                        <a:rPr kumimoji="1" lang="ja-JP" altLang="en-US" sz="1600" dirty="0"/>
                        <a:t>日</a:t>
                      </a:r>
                    </a:p>
                  </a:txBody>
                  <a:tcPr>
                    <a:lnR w="12700" cap="flat" cmpd="sng" algn="ctr">
                      <a:solidFill>
                        <a:schemeClr val="tx1"/>
                      </a:solidFill>
                      <a:prstDash val="solid"/>
                      <a:round/>
                      <a:headEnd type="none" w="med" len="med"/>
                      <a:tailEnd type="none" w="med" len="med"/>
                    </a:lnR>
                  </a:tcPr>
                </a:tc>
                <a:tc>
                  <a:txBody>
                    <a:bodyPr/>
                    <a:lstStyle/>
                    <a:p>
                      <a:r>
                        <a:rPr kumimoji="1" lang="ja-JP" altLang="en-US" sz="1600" dirty="0"/>
                        <a:t>イベント広報本格的に開始　チケット販売開始</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5807370"/>
                  </a:ext>
                </a:extLst>
              </a:tr>
              <a:tr h="370840">
                <a:tc>
                  <a:txBody>
                    <a:bodyPr/>
                    <a:lstStyle/>
                    <a:p>
                      <a:r>
                        <a:rPr kumimoji="1" lang="en-US" altLang="ja-JP" sz="1600" dirty="0"/>
                        <a:t>8</a:t>
                      </a:r>
                      <a:r>
                        <a:rPr kumimoji="1" lang="ja-JP" altLang="en-US" sz="1600" dirty="0"/>
                        <a:t>月</a:t>
                      </a:r>
                      <a:r>
                        <a:rPr kumimoji="1" lang="en-US" altLang="ja-JP" sz="1600" dirty="0"/>
                        <a:t>20</a:t>
                      </a:r>
                      <a:r>
                        <a:rPr kumimoji="1" lang="ja-JP" altLang="en-US" sz="1600" dirty="0"/>
                        <a:t>日</a:t>
                      </a:r>
                    </a:p>
                  </a:txBody>
                  <a:tcPr>
                    <a:lnR w="12700" cap="flat" cmpd="sng" algn="ctr">
                      <a:solidFill>
                        <a:schemeClr val="tx1"/>
                      </a:solidFill>
                      <a:prstDash val="solid"/>
                      <a:round/>
                      <a:headEnd type="none" w="med" len="med"/>
                      <a:tailEnd type="none" w="med" len="med"/>
                    </a:lnR>
                  </a:tcPr>
                </a:tc>
                <a:tc>
                  <a:txBody>
                    <a:bodyPr/>
                    <a:lstStyle/>
                    <a:p>
                      <a:r>
                        <a:rPr kumimoji="1" lang="ja-JP" altLang="en-US" sz="1600" dirty="0"/>
                        <a:t>フライヤー、ポスター配布</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03972393"/>
                  </a:ext>
                </a:extLst>
              </a:tr>
              <a:tr h="370840">
                <a:tc>
                  <a:txBody>
                    <a:bodyPr/>
                    <a:lstStyle/>
                    <a:p>
                      <a:r>
                        <a:rPr kumimoji="1" lang="en-US" altLang="ja-JP" sz="1600" dirty="0"/>
                        <a:t>9</a:t>
                      </a:r>
                      <a:r>
                        <a:rPr kumimoji="1" lang="ja-JP" altLang="en-US" sz="1600" dirty="0"/>
                        <a:t>月</a:t>
                      </a:r>
                      <a:r>
                        <a:rPr kumimoji="1" lang="en-US" altLang="ja-JP" sz="1600" dirty="0"/>
                        <a:t>5</a:t>
                      </a:r>
                      <a:r>
                        <a:rPr kumimoji="1" lang="ja-JP" altLang="en-US" sz="1600" dirty="0"/>
                        <a:t>日</a:t>
                      </a:r>
                      <a:endParaRPr kumimoji="1" lang="en-US" altLang="ja-JP" sz="1600" dirty="0"/>
                    </a:p>
                  </a:txBody>
                  <a:tcPr>
                    <a:lnR w="12700" cap="flat" cmpd="sng" algn="ctr">
                      <a:solidFill>
                        <a:schemeClr val="tx1"/>
                      </a:solidFill>
                      <a:prstDash val="solid"/>
                      <a:round/>
                      <a:headEnd type="none" w="med" len="med"/>
                      <a:tailEnd type="none" w="med" len="med"/>
                    </a:lnR>
                  </a:tcPr>
                </a:tc>
                <a:tc>
                  <a:txBody>
                    <a:bodyPr/>
                    <a:lstStyle/>
                    <a:p>
                      <a:r>
                        <a:rPr kumimoji="1" lang="ja-JP" altLang="en-US" sz="1600" dirty="0"/>
                        <a:t>❹説明会　</a:t>
                      </a:r>
                      <a:r>
                        <a:rPr kumimoji="1" lang="en-US" altLang="ja-JP" sz="1600" dirty="0"/>
                        <a:t>10</a:t>
                      </a:r>
                      <a:r>
                        <a:rPr kumimoji="1" lang="ja-JP" altLang="en-US" sz="1600" dirty="0"/>
                        <a:t>時～現地説明会　</a:t>
                      </a:r>
                      <a:r>
                        <a:rPr kumimoji="1" lang="en-US" altLang="ja-JP" sz="1600" dirty="0"/>
                        <a:t>15</a:t>
                      </a:r>
                      <a:r>
                        <a:rPr kumimoji="1" lang="ja-JP" altLang="en-US" sz="1600" dirty="0"/>
                        <a:t>時～オンライン説明会</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4270977"/>
                  </a:ext>
                </a:extLst>
              </a:tr>
              <a:tr h="370840">
                <a:tc>
                  <a:txBody>
                    <a:bodyPr/>
                    <a:lstStyle/>
                    <a:p>
                      <a:r>
                        <a:rPr kumimoji="1" lang="en-US" altLang="ja-JP" sz="1600" dirty="0"/>
                        <a:t>9</a:t>
                      </a:r>
                      <a:r>
                        <a:rPr kumimoji="1" lang="ja-JP" altLang="en-US" sz="1600" dirty="0"/>
                        <a:t>月</a:t>
                      </a:r>
                      <a:r>
                        <a:rPr kumimoji="1" lang="en-US" altLang="ja-JP" sz="1600" dirty="0"/>
                        <a:t>30</a:t>
                      </a:r>
                      <a:r>
                        <a:rPr kumimoji="1" lang="ja-JP" altLang="en-US" sz="1600" dirty="0"/>
                        <a:t>日</a:t>
                      </a:r>
                    </a:p>
                  </a:txBody>
                  <a:tcPr>
                    <a:lnR w="12700" cap="flat" cmpd="sng" algn="ctr">
                      <a:solidFill>
                        <a:schemeClr val="tx1"/>
                      </a:solidFill>
                      <a:prstDash val="solid"/>
                      <a:round/>
                      <a:headEnd type="none" w="med" len="med"/>
                      <a:tailEnd type="none" w="med" len="med"/>
                    </a:lnR>
                  </a:tcPr>
                </a:tc>
                <a:tc>
                  <a:txBody>
                    <a:bodyPr/>
                    <a:lstStyle/>
                    <a:p>
                      <a:r>
                        <a:rPr kumimoji="1" lang="ja-JP" altLang="en-US" sz="1600" dirty="0"/>
                        <a:t>❺出店搬入開始　</a:t>
                      </a:r>
                      <a:r>
                        <a:rPr kumimoji="1" lang="en-US" altLang="ja-JP" sz="1600" dirty="0"/>
                        <a:t>9</a:t>
                      </a:r>
                      <a:r>
                        <a:rPr kumimoji="1" lang="ja-JP" altLang="en-US" sz="1600" dirty="0"/>
                        <a:t>月</a:t>
                      </a:r>
                      <a:r>
                        <a:rPr kumimoji="1" lang="en-US" altLang="ja-JP" sz="1600" dirty="0"/>
                        <a:t>30</a:t>
                      </a:r>
                      <a:r>
                        <a:rPr kumimoji="1" lang="ja-JP" altLang="en-US" sz="1600" dirty="0"/>
                        <a:t>日</a:t>
                      </a:r>
                      <a:r>
                        <a:rPr kumimoji="1" lang="en-US" altLang="ja-JP" sz="1600" dirty="0"/>
                        <a:t>13</a:t>
                      </a:r>
                      <a:r>
                        <a:rPr kumimoji="1" lang="ja-JP" altLang="en-US" sz="1600" dirty="0"/>
                        <a:t>時～</a:t>
                      </a:r>
                      <a:r>
                        <a:rPr kumimoji="1" lang="en-US" altLang="ja-JP" sz="1600" dirty="0"/>
                        <a:t>18</a:t>
                      </a:r>
                      <a:r>
                        <a:rPr kumimoji="1" lang="ja-JP" altLang="en-US" sz="1600" dirty="0"/>
                        <a:t>時　</a:t>
                      </a:r>
                      <a:r>
                        <a:rPr kumimoji="1" lang="en-US" altLang="ja-JP" sz="1600" dirty="0"/>
                        <a:t>10</a:t>
                      </a:r>
                      <a:r>
                        <a:rPr kumimoji="1" lang="ja-JP" altLang="en-US" sz="1600" dirty="0"/>
                        <a:t>月</a:t>
                      </a:r>
                      <a:r>
                        <a:rPr kumimoji="1" lang="en-US" altLang="ja-JP" sz="1600" dirty="0"/>
                        <a:t>1</a:t>
                      </a:r>
                      <a:r>
                        <a:rPr kumimoji="1" lang="ja-JP" altLang="en-US" sz="1600" dirty="0"/>
                        <a:t>日</a:t>
                      </a:r>
                      <a:r>
                        <a:rPr kumimoji="1" lang="en-US" altLang="ja-JP" sz="1600" dirty="0"/>
                        <a:t>7</a:t>
                      </a:r>
                      <a:r>
                        <a:rPr kumimoji="1" lang="ja-JP" altLang="en-US" sz="1600" dirty="0"/>
                        <a:t>時～</a:t>
                      </a:r>
                      <a:r>
                        <a:rPr kumimoji="1" lang="en-US" altLang="ja-JP" sz="1600" dirty="0"/>
                        <a:t>9</a:t>
                      </a:r>
                      <a:r>
                        <a:rPr kumimoji="1" lang="ja-JP" altLang="en-US" sz="1600" dirty="0"/>
                        <a:t>時迄</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46417362"/>
                  </a:ext>
                </a:extLst>
              </a:tr>
              <a:tr h="370840">
                <a:tc>
                  <a:txBody>
                    <a:bodyPr/>
                    <a:lstStyle/>
                    <a:p>
                      <a:r>
                        <a:rPr kumimoji="1" lang="en-US" altLang="ja-JP" sz="1600" dirty="0"/>
                        <a:t>10</a:t>
                      </a:r>
                      <a:r>
                        <a:rPr kumimoji="1" lang="ja-JP" altLang="en-US" sz="1600" dirty="0"/>
                        <a:t>月</a:t>
                      </a:r>
                      <a:r>
                        <a:rPr kumimoji="1" lang="en-US" altLang="ja-JP" sz="1600" dirty="0"/>
                        <a:t>1</a:t>
                      </a:r>
                      <a:r>
                        <a:rPr kumimoji="1" lang="ja-JP" altLang="en-US" sz="1600" dirty="0"/>
                        <a:t>日</a:t>
                      </a:r>
                      <a:r>
                        <a:rPr kumimoji="1" lang="en-US" altLang="ja-JP" sz="1600" dirty="0"/>
                        <a:t>2</a:t>
                      </a:r>
                      <a:r>
                        <a:rPr kumimoji="1" lang="ja-JP" altLang="en-US" sz="1600" dirty="0"/>
                        <a:t>日</a:t>
                      </a:r>
                    </a:p>
                  </a:txBody>
                  <a:tcPr>
                    <a:lnR w="12700" cap="flat" cmpd="sng" algn="ctr">
                      <a:solidFill>
                        <a:schemeClr val="tx1"/>
                      </a:solidFill>
                      <a:prstDash val="solid"/>
                      <a:round/>
                      <a:headEnd type="none" w="med" len="med"/>
                      <a:tailEnd type="none" w="med" len="med"/>
                    </a:lnR>
                  </a:tcPr>
                </a:tc>
                <a:tc>
                  <a:txBody>
                    <a:bodyPr/>
                    <a:lstStyle/>
                    <a:p>
                      <a:r>
                        <a:rPr kumimoji="1" lang="ja-JP" altLang="en-US" sz="1600" dirty="0"/>
                        <a:t>❻イベント当日</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6241302"/>
                  </a:ext>
                </a:extLst>
              </a:tr>
              <a:tr h="370840">
                <a:tc>
                  <a:txBody>
                    <a:bodyPr/>
                    <a:lstStyle/>
                    <a:p>
                      <a:r>
                        <a:rPr kumimoji="1" lang="en-US" altLang="ja-JP" sz="1600" dirty="0"/>
                        <a:t>10</a:t>
                      </a:r>
                      <a:r>
                        <a:rPr kumimoji="1" lang="ja-JP" altLang="en-US" sz="1600" dirty="0"/>
                        <a:t>月</a:t>
                      </a:r>
                      <a:r>
                        <a:rPr kumimoji="1" lang="en-US" altLang="ja-JP" sz="1600" dirty="0"/>
                        <a:t>2</a:t>
                      </a:r>
                      <a:r>
                        <a:rPr kumimoji="1" lang="ja-JP" altLang="en-US" sz="1600" dirty="0"/>
                        <a:t>日</a:t>
                      </a:r>
                    </a:p>
                  </a:txBody>
                  <a:tcPr>
                    <a:lnR w="12700" cap="flat" cmpd="sng" algn="ctr">
                      <a:solidFill>
                        <a:schemeClr val="tx1"/>
                      </a:solidFill>
                      <a:prstDash val="solid"/>
                      <a:round/>
                      <a:headEnd type="none" w="med" len="med"/>
                      <a:tailEnd type="none" w="med" len="med"/>
                    </a:lnR>
                  </a:tcPr>
                </a:tc>
                <a:tc>
                  <a:txBody>
                    <a:bodyPr/>
                    <a:lstStyle/>
                    <a:p>
                      <a:r>
                        <a:rPr kumimoji="1" lang="ja-JP" altLang="en-US" sz="1600" dirty="0"/>
                        <a:t>❼搬出　</a:t>
                      </a:r>
                      <a:r>
                        <a:rPr kumimoji="1" lang="en-US" altLang="ja-JP" sz="1600" dirty="0"/>
                        <a:t>18</a:t>
                      </a:r>
                      <a:r>
                        <a:rPr kumimoji="1" lang="ja-JP" altLang="en-US" sz="1600" dirty="0"/>
                        <a:t>時迄</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55915721"/>
                  </a:ext>
                </a:extLst>
              </a:tr>
            </a:tbl>
          </a:graphicData>
        </a:graphic>
      </p:graphicFrame>
      <p:sp>
        <p:nvSpPr>
          <p:cNvPr id="5" name="正方形/長方形 4">
            <a:extLst>
              <a:ext uri="{FF2B5EF4-FFF2-40B4-BE49-F238E27FC236}">
                <a16:creationId xmlns:a16="http://schemas.microsoft.com/office/drawing/2014/main" id="{AC8360DA-61A5-C0A9-CDC3-22B02AA43E77}"/>
              </a:ext>
            </a:extLst>
          </p:cNvPr>
          <p:cNvSpPr/>
          <p:nvPr/>
        </p:nvSpPr>
        <p:spPr>
          <a:xfrm>
            <a:off x="8974975" y="2239148"/>
            <a:ext cx="2642401" cy="373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t>❶検討者向け説明会</a:t>
            </a:r>
            <a:endParaRPr kumimoji="1" lang="ja-JP" altLang="en-US" sz="2000" b="1" dirty="0"/>
          </a:p>
        </p:txBody>
      </p:sp>
      <p:sp>
        <p:nvSpPr>
          <p:cNvPr id="10" name="正方形/長方形 9">
            <a:extLst>
              <a:ext uri="{FF2B5EF4-FFF2-40B4-BE49-F238E27FC236}">
                <a16:creationId xmlns:a16="http://schemas.microsoft.com/office/drawing/2014/main" id="{F198936D-6C87-885D-227F-1606B616A932}"/>
              </a:ext>
            </a:extLst>
          </p:cNvPr>
          <p:cNvSpPr/>
          <p:nvPr/>
        </p:nvSpPr>
        <p:spPr>
          <a:xfrm>
            <a:off x="8974975" y="2924579"/>
            <a:ext cx="2642401" cy="373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t>❷出店申込</a:t>
            </a:r>
          </a:p>
        </p:txBody>
      </p:sp>
      <p:sp>
        <p:nvSpPr>
          <p:cNvPr id="11" name="正方形/長方形 10">
            <a:extLst>
              <a:ext uri="{FF2B5EF4-FFF2-40B4-BE49-F238E27FC236}">
                <a16:creationId xmlns:a16="http://schemas.microsoft.com/office/drawing/2014/main" id="{02976B1C-392E-2E61-EE7E-569CF46B71F3}"/>
              </a:ext>
            </a:extLst>
          </p:cNvPr>
          <p:cNvSpPr/>
          <p:nvPr/>
        </p:nvSpPr>
        <p:spPr>
          <a:xfrm>
            <a:off x="8974977" y="3624318"/>
            <a:ext cx="2642401" cy="373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t>❸フライヤー確認</a:t>
            </a:r>
          </a:p>
        </p:txBody>
      </p:sp>
      <p:sp>
        <p:nvSpPr>
          <p:cNvPr id="12" name="正方形/長方形 11">
            <a:extLst>
              <a:ext uri="{FF2B5EF4-FFF2-40B4-BE49-F238E27FC236}">
                <a16:creationId xmlns:a16="http://schemas.microsoft.com/office/drawing/2014/main" id="{26045640-DEFB-4A9F-5377-E6A110A93347}"/>
              </a:ext>
            </a:extLst>
          </p:cNvPr>
          <p:cNvSpPr/>
          <p:nvPr/>
        </p:nvSpPr>
        <p:spPr>
          <a:xfrm>
            <a:off x="8974977" y="4292766"/>
            <a:ext cx="2642401" cy="373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t>❹出店者説明会</a:t>
            </a:r>
            <a:endParaRPr kumimoji="1" lang="ja-JP" altLang="en-US" sz="2000" b="1" dirty="0"/>
          </a:p>
        </p:txBody>
      </p:sp>
      <p:sp>
        <p:nvSpPr>
          <p:cNvPr id="13" name="正方形/長方形 12">
            <a:extLst>
              <a:ext uri="{FF2B5EF4-FFF2-40B4-BE49-F238E27FC236}">
                <a16:creationId xmlns:a16="http://schemas.microsoft.com/office/drawing/2014/main" id="{CB6B493B-0A6D-616F-ECBD-7A0A542D9219}"/>
              </a:ext>
            </a:extLst>
          </p:cNvPr>
          <p:cNvSpPr/>
          <p:nvPr/>
        </p:nvSpPr>
        <p:spPr>
          <a:xfrm>
            <a:off x="8974979" y="4929046"/>
            <a:ext cx="2642401" cy="373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t>❺搬入　</a:t>
            </a:r>
          </a:p>
        </p:txBody>
      </p:sp>
      <p:sp>
        <p:nvSpPr>
          <p:cNvPr id="7" name="矢印: 下 6">
            <a:extLst>
              <a:ext uri="{FF2B5EF4-FFF2-40B4-BE49-F238E27FC236}">
                <a16:creationId xmlns:a16="http://schemas.microsoft.com/office/drawing/2014/main" id="{B549FD2D-C3D2-0220-AB2D-D5A4E5A9780F}"/>
              </a:ext>
            </a:extLst>
          </p:cNvPr>
          <p:cNvSpPr/>
          <p:nvPr/>
        </p:nvSpPr>
        <p:spPr>
          <a:xfrm>
            <a:off x="10016568" y="2619942"/>
            <a:ext cx="669341" cy="124243"/>
          </a:xfrm>
          <a:prstGeom prst="downArrow">
            <a:avLst>
              <a:gd name="adj1" fmla="val 50000"/>
              <a:gd name="adj2" fmla="val 609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p>
        </p:txBody>
      </p:sp>
      <p:sp>
        <p:nvSpPr>
          <p:cNvPr id="15" name="矢印: 下 14">
            <a:extLst>
              <a:ext uri="{FF2B5EF4-FFF2-40B4-BE49-F238E27FC236}">
                <a16:creationId xmlns:a16="http://schemas.microsoft.com/office/drawing/2014/main" id="{4DA9D519-F012-BDAE-8374-BC5230EE676A}"/>
              </a:ext>
            </a:extLst>
          </p:cNvPr>
          <p:cNvSpPr/>
          <p:nvPr/>
        </p:nvSpPr>
        <p:spPr>
          <a:xfrm>
            <a:off x="10016570" y="3295574"/>
            <a:ext cx="669341" cy="124243"/>
          </a:xfrm>
          <a:prstGeom prst="downArrow">
            <a:avLst>
              <a:gd name="adj1" fmla="val 50000"/>
              <a:gd name="adj2" fmla="val 609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p>
        </p:txBody>
      </p:sp>
      <p:sp>
        <p:nvSpPr>
          <p:cNvPr id="16" name="矢印: 下 15">
            <a:extLst>
              <a:ext uri="{FF2B5EF4-FFF2-40B4-BE49-F238E27FC236}">
                <a16:creationId xmlns:a16="http://schemas.microsoft.com/office/drawing/2014/main" id="{438CA809-F792-1435-5B25-DFB74FF4FAE6}"/>
              </a:ext>
            </a:extLst>
          </p:cNvPr>
          <p:cNvSpPr/>
          <p:nvPr/>
        </p:nvSpPr>
        <p:spPr>
          <a:xfrm>
            <a:off x="10016572" y="3989757"/>
            <a:ext cx="669341" cy="124243"/>
          </a:xfrm>
          <a:prstGeom prst="downArrow">
            <a:avLst>
              <a:gd name="adj1" fmla="val 50000"/>
              <a:gd name="adj2" fmla="val 609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p>
        </p:txBody>
      </p:sp>
      <p:sp>
        <p:nvSpPr>
          <p:cNvPr id="17" name="矢印: 下 16">
            <a:extLst>
              <a:ext uri="{FF2B5EF4-FFF2-40B4-BE49-F238E27FC236}">
                <a16:creationId xmlns:a16="http://schemas.microsoft.com/office/drawing/2014/main" id="{64905D44-E45D-9D81-4121-CB600ABD1D16}"/>
              </a:ext>
            </a:extLst>
          </p:cNvPr>
          <p:cNvSpPr/>
          <p:nvPr/>
        </p:nvSpPr>
        <p:spPr>
          <a:xfrm>
            <a:off x="10016572" y="4654389"/>
            <a:ext cx="669341" cy="124243"/>
          </a:xfrm>
          <a:prstGeom prst="downArrow">
            <a:avLst>
              <a:gd name="adj1" fmla="val 50000"/>
              <a:gd name="adj2" fmla="val 609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p>
        </p:txBody>
      </p:sp>
      <p:sp>
        <p:nvSpPr>
          <p:cNvPr id="14" name="テキスト ボックス 13">
            <a:extLst>
              <a:ext uri="{FF2B5EF4-FFF2-40B4-BE49-F238E27FC236}">
                <a16:creationId xmlns:a16="http://schemas.microsoft.com/office/drawing/2014/main" id="{296F0498-2258-B400-7BDD-700245AC24D1}"/>
              </a:ext>
            </a:extLst>
          </p:cNvPr>
          <p:cNvSpPr txBox="1"/>
          <p:nvPr/>
        </p:nvSpPr>
        <p:spPr>
          <a:xfrm>
            <a:off x="396875" y="1286774"/>
            <a:ext cx="2262158" cy="369332"/>
          </a:xfrm>
          <a:prstGeom prst="rect">
            <a:avLst/>
          </a:prstGeom>
          <a:noFill/>
        </p:spPr>
        <p:txBody>
          <a:bodyPr wrap="none" rtlCol="0">
            <a:spAutoFit/>
          </a:bodyPr>
          <a:lstStyle/>
          <a:p>
            <a:r>
              <a:rPr kumimoji="1" lang="ja-JP" altLang="en-US" b="1" dirty="0"/>
              <a:t>■全体スケジュール</a:t>
            </a:r>
          </a:p>
        </p:txBody>
      </p:sp>
      <p:sp>
        <p:nvSpPr>
          <p:cNvPr id="19" name="テキスト ボックス 18">
            <a:extLst>
              <a:ext uri="{FF2B5EF4-FFF2-40B4-BE49-F238E27FC236}">
                <a16:creationId xmlns:a16="http://schemas.microsoft.com/office/drawing/2014/main" id="{A59B3730-1280-E72D-B73C-68BDEFD1EE1E}"/>
              </a:ext>
            </a:extLst>
          </p:cNvPr>
          <p:cNvSpPr txBox="1"/>
          <p:nvPr/>
        </p:nvSpPr>
        <p:spPr>
          <a:xfrm>
            <a:off x="8974975" y="1350810"/>
            <a:ext cx="2492990" cy="369332"/>
          </a:xfrm>
          <a:prstGeom prst="rect">
            <a:avLst/>
          </a:prstGeom>
          <a:noFill/>
        </p:spPr>
        <p:txBody>
          <a:bodyPr wrap="square" rtlCol="0">
            <a:spAutoFit/>
          </a:bodyPr>
          <a:lstStyle/>
          <a:p>
            <a:r>
              <a:rPr kumimoji="1" lang="ja-JP" altLang="en-US" b="1" dirty="0"/>
              <a:t>■出店者スケジュール</a:t>
            </a:r>
          </a:p>
        </p:txBody>
      </p:sp>
      <p:sp>
        <p:nvSpPr>
          <p:cNvPr id="20" name="正方形/長方形 19">
            <a:extLst>
              <a:ext uri="{FF2B5EF4-FFF2-40B4-BE49-F238E27FC236}">
                <a16:creationId xmlns:a16="http://schemas.microsoft.com/office/drawing/2014/main" id="{E9B3D531-41D3-7E4D-028D-F6E57CBB23BA}"/>
              </a:ext>
            </a:extLst>
          </p:cNvPr>
          <p:cNvSpPr/>
          <p:nvPr/>
        </p:nvSpPr>
        <p:spPr>
          <a:xfrm>
            <a:off x="8974975" y="5565326"/>
            <a:ext cx="2642401" cy="373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t>❻イベント当日</a:t>
            </a:r>
          </a:p>
        </p:txBody>
      </p:sp>
      <p:sp>
        <p:nvSpPr>
          <p:cNvPr id="21" name="矢印: 下 20">
            <a:extLst>
              <a:ext uri="{FF2B5EF4-FFF2-40B4-BE49-F238E27FC236}">
                <a16:creationId xmlns:a16="http://schemas.microsoft.com/office/drawing/2014/main" id="{DD8DA646-900C-A366-408C-2B9581D71AB4}"/>
              </a:ext>
            </a:extLst>
          </p:cNvPr>
          <p:cNvSpPr/>
          <p:nvPr/>
        </p:nvSpPr>
        <p:spPr>
          <a:xfrm>
            <a:off x="10016572" y="5303031"/>
            <a:ext cx="669341" cy="124243"/>
          </a:xfrm>
          <a:prstGeom prst="downArrow">
            <a:avLst>
              <a:gd name="adj1" fmla="val 50000"/>
              <a:gd name="adj2" fmla="val 609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p>
        </p:txBody>
      </p:sp>
      <p:sp>
        <p:nvSpPr>
          <p:cNvPr id="18" name="テキスト ボックス 17">
            <a:extLst>
              <a:ext uri="{FF2B5EF4-FFF2-40B4-BE49-F238E27FC236}">
                <a16:creationId xmlns:a16="http://schemas.microsoft.com/office/drawing/2014/main" id="{00A7BA55-82DE-D7F0-E604-7DA683BCD3DC}"/>
              </a:ext>
            </a:extLst>
          </p:cNvPr>
          <p:cNvSpPr txBox="1"/>
          <p:nvPr/>
        </p:nvSpPr>
        <p:spPr>
          <a:xfrm>
            <a:off x="8885416" y="1885007"/>
            <a:ext cx="1800493" cy="369332"/>
          </a:xfrm>
          <a:prstGeom prst="rect">
            <a:avLst/>
          </a:prstGeom>
          <a:noFill/>
        </p:spPr>
        <p:txBody>
          <a:bodyPr wrap="none" rtlCol="0">
            <a:spAutoFit/>
          </a:bodyPr>
          <a:lstStyle/>
          <a:p>
            <a:r>
              <a:rPr kumimoji="1" lang="en-US" altLang="ja-JP" dirty="0"/>
              <a:t>※</a:t>
            </a:r>
            <a:r>
              <a:rPr kumimoji="1" lang="ja-JP" altLang="en-US" dirty="0"/>
              <a:t>❶は省くの可</a:t>
            </a:r>
          </a:p>
        </p:txBody>
      </p:sp>
      <p:sp>
        <p:nvSpPr>
          <p:cNvPr id="23" name="正方形/長方形 22">
            <a:extLst>
              <a:ext uri="{FF2B5EF4-FFF2-40B4-BE49-F238E27FC236}">
                <a16:creationId xmlns:a16="http://schemas.microsoft.com/office/drawing/2014/main" id="{07D7FD24-FEE9-9722-4E03-B38019ECA060}"/>
              </a:ext>
            </a:extLst>
          </p:cNvPr>
          <p:cNvSpPr/>
          <p:nvPr/>
        </p:nvSpPr>
        <p:spPr>
          <a:xfrm>
            <a:off x="8974975" y="6173096"/>
            <a:ext cx="2642401" cy="373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t>❼</a:t>
            </a:r>
            <a:r>
              <a:rPr kumimoji="1" lang="ja-JP" altLang="en-US" sz="2000" b="1" dirty="0"/>
              <a:t>搬出</a:t>
            </a:r>
          </a:p>
        </p:txBody>
      </p:sp>
      <p:sp>
        <p:nvSpPr>
          <p:cNvPr id="24" name="矢印: 下 23">
            <a:extLst>
              <a:ext uri="{FF2B5EF4-FFF2-40B4-BE49-F238E27FC236}">
                <a16:creationId xmlns:a16="http://schemas.microsoft.com/office/drawing/2014/main" id="{55CAF9A3-D74A-F7E7-69E6-A7FEC261A83B}"/>
              </a:ext>
            </a:extLst>
          </p:cNvPr>
          <p:cNvSpPr/>
          <p:nvPr/>
        </p:nvSpPr>
        <p:spPr>
          <a:xfrm>
            <a:off x="10016568" y="5920205"/>
            <a:ext cx="669341" cy="124243"/>
          </a:xfrm>
          <a:prstGeom prst="downArrow">
            <a:avLst>
              <a:gd name="adj1" fmla="val 50000"/>
              <a:gd name="adj2" fmla="val 609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p>
        </p:txBody>
      </p:sp>
      <p:sp>
        <p:nvSpPr>
          <p:cNvPr id="25" name="テキスト ボックス 24">
            <a:extLst>
              <a:ext uri="{FF2B5EF4-FFF2-40B4-BE49-F238E27FC236}">
                <a16:creationId xmlns:a16="http://schemas.microsoft.com/office/drawing/2014/main" id="{867E2C2D-FFC1-2BDC-60ED-4B00E1A139C2}"/>
              </a:ext>
            </a:extLst>
          </p:cNvPr>
          <p:cNvSpPr txBox="1"/>
          <p:nvPr/>
        </p:nvSpPr>
        <p:spPr>
          <a:xfrm>
            <a:off x="11861007" y="6495814"/>
            <a:ext cx="380232" cy="338554"/>
          </a:xfrm>
          <a:prstGeom prst="rect">
            <a:avLst/>
          </a:prstGeom>
          <a:noFill/>
        </p:spPr>
        <p:txBody>
          <a:bodyPr wrap="none" rtlCol="0">
            <a:spAutoFit/>
          </a:bodyPr>
          <a:lstStyle/>
          <a:p>
            <a:r>
              <a:rPr kumimoji="1" lang="en-US" altLang="ja-JP" sz="1600" dirty="0">
                <a:latin typeface="HGP明朝B" panose="02020800000000000000" pitchFamily="18" charset="-128"/>
                <a:ea typeface="HGP明朝B" panose="02020800000000000000" pitchFamily="18" charset="-128"/>
              </a:rPr>
              <a:t>14</a:t>
            </a:r>
            <a:endParaRPr kumimoji="1" lang="ja-JP" altLang="en-US" sz="1600" dirty="0">
              <a:latin typeface="HGP明朝B" panose="02020800000000000000" pitchFamily="18" charset="-128"/>
              <a:ea typeface="HGP明朝B" panose="02020800000000000000" pitchFamily="18" charset="-128"/>
            </a:endParaRPr>
          </a:p>
        </p:txBody>
      </p:sp>
      <p:pic>
        <p:nvPicPr>
          <p:cNvPr id="26" name="図 25">
            <a:extLst>
              <a:ext uri="{FF2B5EF4-FFF2-40B4-BE49-F238E27FC236}">
                <a16:creationId xmlns:a16="http://schemas.microsoft.com/office/drawing/2014/main" id="{F408A446-07B5-C403-4163-159ABFCA9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86" y="322328"/>
            <a:ext cx="351798" cy="411696"/>
          </a:xfrm>
          <a:prstGeom prst="rect">
            <a:avLst/>
          </a:prstGeom>
        </p:spPr>
      </p:pic>
    </p:spTree>
    <p:extLst>
      <p:ext uri="{BB962C8B-B14F-4D97-AF65-F5344CB8AC3E}">
        <p14:creationId xmlns:p14="http://schemas.microsoft.com/office/powerpoint/2010/main" val="146899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96AF1F5-E3E5-533A-3316-505895DDB9FB}"/>
              </a:ext>
            </a:extLst>
          </p:cNvPr>
          <p:cNvSpPr/>
          <p:nvPr/>
        </p:nvSpPr>
        <p:spPr>
          <a:xfrm>
            <a:off x="1428752" y="335757"/>
            <a:ext cx="1735929" cy="61221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7A909F39-6B97-6604-D9E2-565E36475FBD}"/>
              </a:ext>
            </a:extLst>
          </p:cNvPr>
          <p:cNvSpPr/>
          <p:nvPr/>
        </p:nvSpPr>
        <p:spPr>
          <a:xfrm>
            <a:off x="1564481" y="737593"/>
            <a:ext cx="1414463" cy="984051"/>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デザイン</a:t>
            </a:r>
            <a:endParaRPr kumimoji="1" lang="en-US" altLang="ja-JP" sz="1600" dirty="0"/>
          </a:p>
          <a:p>
            <a:pPr algn="ctr"/>
            <a:r>
              <a:rPr lang="en-US" altLang="ja-JP" sz="1600" dirty="0"/>
              <a:t>※</a:t>
            </a:r>
            <a:r>
              <a:rPr lang="ja-JP" altLang="en-US" sz="1600" dirty="0"/>
              <a:t>固定</a:t>
            </a:r>
            <a:endParaRPr lang="en-US" altLang="ja-JP" sz="1600" dirty="0"/>
          </a:p>
        </p:txBody>
      </p:sp>
      <p:sp>
        <p:nvSpPr>
          <p:cNvPr id="6" name="テキスト ボックス 5">
            <a:extLst>
              <a:ext uri="{FF2B5EF4-FFF2-40B4-BE49-F238E27FC236}">
                <a16:creationId xmlns:a16="http://schemas.microsoft.com/office/drawing/2014/main" id="{2F56CFDA-F53F-80FA-E881-F896F09CAF24}"/>
              </a:ext>
            </a:extLst>
          </p:cNvPr>
          <p:cNvSpPr txBox="1"/>
          <p:nvPr/>
        </p:nvSpPr>
        <p:spPr>
          <a:xfrm>
            <a:off x="1782296" y="1854430"/>
            <a:ext cx="1441420" cy="738664"/>
          </a:xfrm>
          <a:prstGeom prst="rect">
            <a:avLst/>
          </a:prstGeom>
          <a:noFill/>
        </p:spPr>
        <p:txBody>
          <a:bodyPr wrap="none" rtlCol="0">
            <a:spAutoFit/>
          </a:bodyPr>
          <a:lstStyle/>
          <a:p>
            <a:r>
              <a:rPr kumimoji="1" lang="ja-JP" altLang="en-US" sz="1400" dirty="0"/>
              <a:t>コンセプト</a:t>
            </a:r>
            <a:endParaRPr kumimoji="1" lang="en-US" altLang="ja-JP" sz="1400" dirty="0"/>
          </a:p>
          <a:p>
            <a:r>
              <a:rPr lang="ja-JP" altLang="en-US" sz="1400" dirty="0"/>
              <a:t>・・・</a:t>
            </a:r>
            <a:endParaRPr lang="en-US" altLang="ja-JP" sz="1400" dirty="0"/>
          </a:p>
          <a:p>
            <a:r>
              <a:rPr kumimoji="1" lang="ja-JP" altLang="en-US" sz="1400" dirty="0"/>
              <a:t>・・・　</a:t>
            </a:r>
            <a:r>
              <a:rPr kumimoji="1" lang="en-US" altLang="ja-JP" sz="1400" dirty="0"/>
              <a:t>※</a:t>
            </a:r>
            <a:r>
              <a:rPr kumimoji="1" lang="ja-JP" altLang="en-US" sz="1400" dirty="0"/>
              <a:t>固定</a:t>
            </a:r>
            <a:endParaRPr kumimoji="1" lang="en-US" altLang="ja-JP" sz="1400" dirty="0"/>
          </a:p>
        </p:txBody>
      </p:sp>
      <p:sp>
        <p:nvSpPr>
          <p:cNvPr id="7" name="正方形/長方形 6">
            <a:extLst>
              <a:ext uri="{FF2B5EF4-FFF2-40B4-BE49-F238E27FC236}">
                <a16:creationId xmlns:a16="http://schemas.microsoft.com/office/drawing/2014/main" id="{35222A65-0F9F-D424-E5C6-E666E71966C7}"/>
              </a:ext>
            </a:extLst>
          </p:cNvPr>
          <p:cNvSpPr/>
          <p:nvPr/>
        </p:nvSpPr>
        <p:spPr>
          <a:xfrm>
            <a:off x="1926491" y="3625903"/>
            <a:ext cx="555328" cy="53667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406534E-3FB3-A11F-7000-1AFA0D9EF61B}"/>
              </a:ext>
            </a:extLst>
          </p:cNvPr>
          <p:cNvSpPr/>
          <p:nvPr/>
        </p:nvSpPr>
        <p:spPr>
          <a:xfrm>
            <a:off x="1926491" y="4233567"/>
            <a:ext cx="555328" cy="53667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327B9F0-2826-6C02-270D-91A5F265FB37}"/>
              </a:ext>
            </a:extLst>
          </p:cNvPr>
          <p:cNvSpPr/>
          <p:nvPr/>
        </p:nvSpPr>
        <p:spPr>
          <a:xfrm>
            <a:off x="1926491" y="4841232"/>
            <a:ext cx="555328" cy="53667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AAF7F0B-2F8A-198B-F45A-ACE723AEB161}"/>
              </a:ext>
            </a:extLst>
          </p:cNvPr>
          <p:cNvSpPr txBox="1"/>
          <p:nvPr/>
        </p:nvSpPr>
        <p:spPr>
          <a:xfrm>
            <a:off x="1955065" y="3743598"/>
            <a:ext cx="498855" cy="415498"/>
          </a:xfrm>
          <a:prstGeom prst="rect">
            <a:avLst/>
          </a:prstGeom>
          <a:solidFill>
            <a:schemeClr val="accent4">
              <a:lumMod val="50000"/>
            </a:schemeClr>
          </a:solidFill>
        </p:spPr>
        <p:txBody>
          <a:bodyPr wrap="none" rtlCol="0">
            <a:spAutoFit/>
          </a:bodyPr>
          <a:lstStyle/>
          <a:p>
            <a:r>
              <a:rPr kumimoji="1" lang="en-US" altLang="ja-JP" sz="1050" dirty="0">
                <a:solidFill>
                  <a:schemeClr val="bg1"/>
                </a:solidFill>
              </a:rPr>
              <a:t>Insta</a:t>
            </a:r>
          </a:p>
          <a:p>
            <a:r>
              <a:rPr kumimoji="1" lang="en-US" altLang="ja-JP" sz="1050" dirty="0">
                <a:solidFill>
                  <a:schemeClr val="bg1"/>
                </a:solidFill>
              </a:rPr>
              <a:t>gram</a:t>
            </a:r>
            <a:endParaRPr kumimoji="1" lang="ja-JP" altLang="en-US" sz="1050" dirty="0">
              <a:solidFill>
                <a:schemeClr val="bg1"/>
              </a:solidFill>
            </a:endParaRPr>
          </a:p>
        </p:txBody>
      </p:sp>
      <p:sp>
        <p:nvSpPr>
          <p:cNvPr id="13" name="テキスト ボックス 12">
            <a:extLst>
              <a:ext uri="{FF2B5EF4-FFF2-40B4-BE49-F238E27FC236}">
                <a16:creationId xmlns:a16="http://schemas.microsoft.com/office/drawing/2014/main" id="{05284D88-AA62-879B-BDCF-A979F53DC259}"/>
              </a:ext>
            </a:extLst>
          </p:cNvPr>
          <p:cNvSpPr txBox="1"/>
          <p:nvPr/>
        </p:nvSpPr>
        <p:spPr>
          <a:xfrm>
            <a:off x="1954727" y="4276295"/>
            <a:ext cx="498855" cy="415498"/>
          </a:xfrm>
          <a:prstGeom prst="rect">
            <a:avLst/>
          </a:prstGeom>
          <a:solidFill>
            <a:schemeClr val="accent4">
              <a:lumMod val="50000"/>
            </a:schemeClr>
          </a:solidFill>
        </p:spPr>
        <p:txBody>
          <a:bodyPr wrap="none" rtlCol="0">
            <a:spAutoFit/>
          </a:bodyPr>
          <a:lstStyle/>
          <a:p>
            <a:r>
              <a:rPr kumimoji="1" lang="en-US" altLang="ja-JP" sz="1050" dirty="0">
                <a:solidFill>
                  <a:schemeClr val="bg1"/>
                </a:solidFill>
              </a:rPr>
              <a:t>Insta</a:t>
            </a:r>
          </a:p>
          <a:p>
            <a:r>
              <a:rPr kumimoji="1" lang="en-US" altLang="ja-JP" sz="1050" dirty="0">
                <a:solidFill>
                  <a:schemeClr val="bg1"/>
                </a:solidFill>
              </a:rPr>
              <a:t>gram</a:t>
            </a:r>
            <a:endParaRPr kumimoji="1" lang="ja-JP" altLang="en-US" sz="1050" dirty="0">
              <a:solidFill>
                <a:schemeClr val="bg1"/>
              </a:solidFill>
            </a:endParaRPr>
          </a:p>
        </p:txBody>
      </p:sp>
      <p:sp>
        <p:nvSpPr>
          <p:cNvPr id="14" name="テキスト ボックス 13">
            <a:extLst>
              <a:ext uri="{FF2B5EF4-FFF2-40B4-BE49-F238E27FC236}">
                <a16:creationId xmlns:a16="http://schemas.microsoft.com/office/drawing/2014/main" id="{835FD9A3-AE4E-9B1D-D7F7-AA3DEE78F78A}"/>
              </a:ext>
            </a:extLst>
          </p:cNvPr>
          <p:cNvSpPr txBox="1"/>
          <p:nvPr/>
        </p:nvSpPr>
        <p:spPr>
          <a:xfrm>
            <a:off x="1929724" y="4869807"/>
            <a:ext cx="498855" cy="415498"/>
          </a:xfrm>
          <a:prstGeom prst="rect">
            <a:avLst/>
          </a:prstGeom>
          <a:solidFill>
            <a:schemeClr val="accent4">
              <a:lumMod val="50000"/>
            </a:schemeClr>
          </a:solidFill>
        </p:spPr>
        <p:txBody>
          <a:bodyPr wrap="none" rtlCol="0">
            <a:spAutoFit/>
          </a:bodyPr>
          <a:lstStyle/>
          <a:p>
            <a:r>
              <a:rPr kumimoji="1" lang="en-US" altLang="ja-JP" sz="1050" dirty="0">
                <a:solidFill>
                  <a:schemeClr val="bg1"/>
                </a:solidFill>
              </a:rPr>
              <a:t>Insta</a:t>
            </a:r>
          </a:p>
          <a:p>
            <a:r>
              <a:rPr kumimoji="1" lang="en-US" altLang="ja-JP" sz="1050" dirty="0">
                <a:solidFill>
                  <a:schemeClr val="bg1"/>
                </a:solidFill>
              </a:rPr>
              <a:t>gram</a:t>
            </a:r>
            <a:endParaRPr kumimoji="1" lang="ja-JP" altLang="en-US" sz="1050" dirty="0">
              <a:solidFill>
                <a:schemeClr val="bg1"/>
              </a:solidFill>
            </a:endParaRPr>
          </a:p>
        </p:txBody>
      </p:sp>
      <p:sp>
        <p:nvSpPr>
          <p:cNvPr id="15" name="四角形: 角を丸くする 14">
            <a:extLst>
              <a:ext uri="{FF2B5EF4-FFF2-40B4-BE49-F238E27FC236}">
                <a16:creationId xmlns:a16="http://schemas.microsoft.com/office/drawing/2014/main" id="{5247B761-947B-DB5C-99F2-2E09D01DA51F}"/>
              </a:ext>
            </a:extLst>
          </p:cNvPr>
          <p:cNvSpPr/>
          <p:nvPr/>
        </p:nvSpPr>
        <p:spPr>
          <a:xfrm>
            <a:off x="1589484" y="2570859"/>
            <a:ext cx="1414463" cy="984051"/>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画像</a:t>
            </a:r>
            <a:endParaRPr kumimoji="1" lang="en-US" altLang="ja-JP" sz="1600" dirty="0"/>
          </a:p>
          <a:p>
            <a:pPr algn="ctr"/>
            <a:r>
              <a:rPr kumimoji="1" lang="en-US" altLang="ja-JP" sz="1600" dirty="0"/>
              <a:t>※</a:t>
            </a:r>
            <a:r>
              <a:rPr kumimoji="1" lang="ja-JP" altLang="en-US" sz="1600" dirty="0"/>
              <a:t>毎回変更</a:t>
            </a:r>
            <a:endParaRPr kumimoji="1" lang="en-US" altLang="ja-JP" sz="1600" dirty="0"/>
          </a:p>
        </p:txBody>
      </p:sp>
      <p:sp>
        <p:nvSpPr>
          <p:cNvPr id="16" name="正方形/長方形 15">
            <a:extLst>
              <a:ext uri="{FF2B5EF4-FFF2-40B4-BE49-F238E27FC236}">
                <a16:creationId xmlns:a16="http://schemas.microsoft.com/office/drawing/2014/main" id="{237558B8-04E0-53F2-C7F3-DB517D6D9177}"/>
              </a:ext>
            </a:extLst>
          </p:cNvPr>
          <p:cNvSpPr/>
          <p:nvPr/>
        </p:nvSpPr>
        <p:spPr>
          <a:xfrm>
            <a:off x="1564481" y="5536406"/>
            <a:ext cx="1357313" cy="253606"/>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2023</a:t>
            </a:r>
            <a:r>
              <a:rPr kumimoji="1" lang="ja-JP" altLang="en-US" sz="1400" dirty="0"/>
              <a:t>　大野</a:t>
            </a:r>
          </a:p>
        </p:txBody>
      </p:sp>
      <p:sp>
        <p:nvSpPr>
          <p:cNvPr id="17" name="正方形/長方形 16">
            <a:extLst>
              <a:ext uri="{FF2B5EF4-FFF2-40B4-BE49-F238E27FC236}">
                <a16:creationId xmlns:a16="http://schemas.microsoft.com/office/drawing/2014/main" id="{5214C9A0-FCD1-8904-C76D-1D2214E2D417}"/>
              </a:ext>
            </a:extLst>
          </p:cNvPr>
          <p:cNvSpPr/>
          <p:nvPr/>
        </p:nvSpPr>
        <p:spPr>
          <a:xfrm>
            <a:off x="1564481" y="5841206"/>
            <a:ext cx="1357313" cy="253606"/>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2022</a:t>
            </a:r>
            <a:r>
              <a:rPr kumimoji="1" lang="ja-JP" altLang="en-US" sz="1400" dirty="0"/>
              <a:t>　三国</a:t>
            </a:r>
          </a:p>
        </p:txBody>
      </p:sp>
      <p:pic>
        <p:nvPicPr>
          <p:cNvPr id="21" name="図 20">
            <a:extLst>
              <a:ext uri="{FF2B5EF4-FFF2-40B4-BE49-F238E27FC236}">
                <a16:creationId xmlns:a16="http://schemas.microsoft.com/office/drawing/2014/main" id="{5A87DC50-8841-7AF2-FE8A-3138407FC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678" y="3986213"/>
            <a:ext cx="4132941" cy="1981796"/>
          </a:xfrm>
          <a:prstGeom prst="rect">
            <a:avLst/>
          </a:prstGeom>
        </p:spPr>
      </p:pic>
      <p:sp>
        <p:nvSpPr>
          <p:cNvPr id="22" name="正方形/長方形 21">
            <a:extLst>
              <a:ext uri="{FF2B5EF4-FFF2-40B4-BE49-F238E27FC236}">
                <a16:creationId xmlns:a16="http://schemas.microsoft.com/office/drawing/2014/main" id="{EA6C51DA-4BB2-1BF8-7ECE-4F271DC2C584}"/>
              </a:ext>
            </a:extLst>
          </p:cNvPr>
          <p:cNvSpPr/>
          <p:nvPr/>
        </p:nvSpPr>
        <p:spPr>
          <a:xfrm>
            <a:off x="4464844" y="2828924"/>
            <a:ext cx="7343775" cy="3629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15108F12-6374-ECE8-51F0-6B36568CA84C}"/>
              </a:ext>
            </a:extLst>
          </p:cNvPr>
          <p:cNvSpPr txBox="1"/>
          <p:nvPr/>
        </p:nvSpPr>
        <p:spPr>
          <a:xfrm>
            <a:off x="4809872" y="3197870"/>
            <a:ext cx="5034215" cy="461665"/>
          </a:xfrm>
          <a:prstGeom prst="rect">
            <a:avLst/>
          </a:prstGeom>
          <a:noFill/>
        </p:spPr>
        <p:txBody>
          <a:bodyPr wrap="square">
            <a:spAutoFit/>
          </a:bodyPr>
          <a:lstStyle/>
          <a:p>
            <a:r>
              <a:rPr lang="en-US" altLang="ja-JP" sz="2400" dirty="0"/>
              <a:t>Fukui Coffee Festival 2023</a:t>
            </a:r>
            <a:r>
              <a:rPr lang="ja-JP" altLang="en-US" sz="2400" dirty="0"/>
              <a:t>　大野　</a:t>
            </a:r>
          </a:p>
        </p:txBody>
      </p:sp>
      <p:sp>
        <p:nvSpPr>
          <p:cNvPr id="26" name="テキスト ボックス 25">
            <a:extLst>
              <a:ext uri="{FF2B5EF4-FFF2-40B4-BE49-F238E27FC236}">
                <a16:creationId xmlns:a16="http://schemas.microsoft.com/office/drawing/2014/main" id="{944A3C5F-A7EC-6CFD-7288-32F0B75CE6D7}"/>
              </a:ext>
            </a:extLst>
          </p:cNvPr>
          <p:cNvSpPr txBox="1"/>
          <p:nvPr/>
        </p:nvSpPr>
        <p:spPr>
          <a:xfrm>
            <a:off x="4884530" y="4053781"/>
            <a:ext cx="2496196" cy="1846659"/>
          </a:xfrm>
          <a:prstGeom prst="rect">
            <a:avLst/>
          </a:prstGeom>
          <a:noFill/>
        </p:spPr>
        <p:txBody>
          <a:bodyPr wrap="none" rtlCol="0">
            <a:spAutoFit/>
          </a:bodyPr>
          <a:lstStyle/>
          <a:p>
            <a:r>
              <a:rPr kumimoji="1" lang="en-US" altLang="ja-JP" dirty="0"/>
              <a:t>Day</a:t>
            </a:r>
            <a:r>
              <a:rPr kumimoji="1" lang="ja-JP" altLang="en-US" dirty="0"/>
              <a:t>　</a:t>
            </a:r>
            <a:r>
              <a:rPr kumimoji="1" lang="en-US" altLang="ja-JP" dirty="0"/>
              <a:t>2023/10/1.2</a:t>
            </a:r>
            <a:r>
              <a:rPr kumimoji="1" lang="ja-JP" altLang="en-US" dirty="0"/>
              <a:t>　</a:t>
            </a:r>
            <a:endParaRPr kumimoji="1" lang="en-US" altLang="ja-JP" dirty="0"/>
          </a:p>
          <a:p>
            <a:r>
              <a:rPr lang="ja-JP" altLang="en-US" dirty="0"/>
              <a:t>　　　</a:t>
            </a:r>
            <a:r>
              <a:rPr lang="en-US" altLang="ja-JP" dirty="0"/>
              <a:t>10:00</a:t>
            </a:r>
            <a:r>
              <a:rPr lang="ja-JP" altLang="en-US" dirty="0"/>
              <a:t>～</a:t>
            </a:r>
            <a:r>
              <a:rPr lang="en-US" altLang="ja-JP" dirty="0"/>
              <a:t>16:00</a:t>
            </a:r>
            <a:r>
              <a:rPr kumimoji="1" lang="ja-JP" altLang="en-US" dirty="0"/>
              <a:t>　</a:t>
            </a:r>
            <a:endParaRPr kumimoji="1" lang="en-US" altLang="ja-JP" dirty="0"/>
          </a:p>
          <a:p>
            <a:endParaRPr kumimoji="1" lang="en-US" altLang="ja-JP" dirty="0"/>
          </a:p>
          <a:p>
            <a:r>
              <a:rPr lang="ja-JP" altLang="en-US" dirty="0"/>
              <a:t>会場：大野●●公園</a:t>
            </a:r>
            <a:endParaRPr lang="en-US" altLang="ja-JP" dirty="0"/>
          </a:p>
          <a:p>
            <a:endParaRPr kumimoji="1" lang="en-US" altLang="ja-JP" dirty="0"/>
          </a:p>
          <a:p>
            <a:r>
              <a:rPr lang="ja-JP" altLang="en-US" sz="2400" dirty="0"/>
              <a:t>入場無料</a:t>
            </a:r>
            <a:endParaRPr kumimoji="1" lang="ja-JP" altLang="en-US" sz="2400" dirty="0"/>
          </a:p>
        </p:txBody>
      </p:sp>
      <p:sp>
        <p:nvSpPr>
          <p:cNvPr id="28" name="正方形/長方形 27">
            <a:extLst>
              <a:ext uri="{FF2B5EF4-FFF2-40B4-BE49-F238E27FC236}">
                <a16:creationId xmlns:a16="http://schemas.microsoft.com/office/drawing/2014/main" id="{A18957AD-0260-75BD-E2C0-4C0A1C5E98E7}"/>
              </a:ext>
            </a:extLst>
          </p:cNvPr>
          <p:cNvSpPr/>
          <p:nvPr/>
        </p:nvSpPr>
        <p:spPr>
          <a:xfrm>
            <a:off x="2850356" y="392462"/>
            <a:ext cx="242887" cy="253606"/>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F4FC25FD-AE63-AAB4-C947-22641B14D255}"/>
              </a:ext>
            </a:extLst>
          </p:cNvPr>
          <p:cNvSpPr/>
          <p:nvPr/>
        </p:nvSpPr>
        <p:spPr>
          <a:xfrm rot="1365533">
            <a:off x="3208984" y="3174400"/>
            <a:ext cx="1130659" cy="7414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accent4">
                    <a:lumMod val="50000"/>
                  </a:schemeClr>
                </a:solidFill>
              </a:rPr>
              <a:t>画像</a:t>
            </a:r>
            <a:endParaRPr kumimoji="1" lang="en-US" altLang="ja-JP" sz="1200" dirty="0">
              <a:solidFill>
                <a:schemeClr val="accent4">
                  <a:lumMod val="50000"/>
                </a:schemeClr>
              </a:solidFill>
            </a:endParaRPr>
          </a:p>
          <a:p>
            <a:pPr algn="ctr"/>
            <a:r>
              <a:rPr kumimoji="1" lang="ja-JP" altLang="en-US" sz="1200" dirty="0">
                <a:solidFill>
                  <a:schemeClr val="accent4">
                    <a:lumMod val="50000"/>
                  </a:schemeClr>
                </a:solidFill>
              </a:rPr>
              <a:t>イメージ</a:t>
            </a:r>
          </a:p>
        </p:txBody>
      </p:sp>
      <p:sp>
        <p:nvSpPr>
          <p:cNvPr id="30" name="正方形/長方形 29">
            <a:extLst>
              <a:ext uri="{FF2B5EF4-FFF2-40B4-BE49-F238E27FC236}">
                <a16:creationId xmlns:a16="http://schemas.microsoft.com/office/drawing/2014/main" id="{9210B266-4E1B-AF11-C862-9EFA44235A40}"/>
              </a:ext>
            </a:extLst>
          </p:cNvPr>
          <p:cNvSpPr/>
          <p:nvPr/>
        </p:nvSpPr>
        <p:spPr>
          <a:xfrm>
            <a:off x="2882503" y="442115"/>
            <a:ext cx="19287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9BD4100A-6425-8800-D4DE-2161D6601DF7}"/>
              </a:ext>
            </a:extLst>
          </p:cNvPr>
          <p:cNvSpPr/>
          <p:nvPr/>
        </p:nvSpPr>
        <p:spPr>
          <a:xfrm>
            <a:off x="2882502" y="543464"/>
            <a:ext cx="19287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7B8F2F78-6880-8471-8532-A3BD6360AAAE}"/>
              </a:ext>
            </a:extLst>
          </p:cNvPr>
          <p:cNvSpPr/>
          <p:nvPr/>
        </p:nvSpPr>
        <p:spPr>
          <a:xfrm>
            <a:off x="3143249" y="262046"/>
            <a:ext cx="1257299" cy="514437"/>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0BC5F390-0191-6200-122F-B550B7C575D2}"/>
              </a:ext>
            </a:extLst>
          </p:cNvPr>
          <p:cNvSpPr/>
          <p:nvPr/>
        </p:nvSpPr>
        <p:spPr>
          <a:xfrm>
            <a:off x="4464844" y="262046"/>
            <a:ext cx="1500188" cy="18789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accent4">
                    <a:lumMod val="50000"/>
                  </a:schemeClr>
                </a:solidFill>
              </a:rPr>
              <a:t>・</a:t>
            </a:r>
            <a:r>
              <a:rPr kumimoji="1" lang="en-US" altLang="ja-JP" sz="1600" dirty="0">
                <a:solidFill>
                  <a:schemeClr val="accent4">
                    <a:lumMod val="50000"/>
                  </a:schemeClr>
                </a:solidFill>
              </a:rPr>
              <a:t>TOP</a:t>
            </a:r>
          </a:p>
          <a:p>
            <a:pPr algn="ctr"/>
            <a:r>
              <a:rPr lang="ja-JP" altLang="en-US" sz="1600" dirty="0">
                <a:solidFill>
                  <a:schemeClr val="accent4">
                    <a:lumMod val="50000"/>
                  </a:schemeClr>
                </a:solidFill>
              </a:rPr>
              <a:t>・</a:t>
            </a:r>
            <a:r>
              <a:rPr lang="en-US" altLang="ja-JP" sz="1600" dirty="0">
                <a:solidFill>
                  <a:schemeClr val="accent4">
                    <a:lumMod val="50000"/>
                  </a:schemeClr>
                </a:solidFill>
              </a:rPr>
              <a:t>EVENT</a:t>
            </a:r>
          </a:p>
          <a:p>
            <a:pPr algn="ctr"/>
            <a:r>
              <a:rPr kumimoji="1" lang="ja-JP" altLang="en-US" sz="1600" dirty="0">
                <a:solidFill>
                  <a:schemeClr val="accent4">
                    <a:lumMod val="50000"/>
                  </a:schemeClr>
                </a:solidFill>
              </a:rPr>
              <a:t>・ＡＢＯＵＴ</a:t>
            </a:r>
            <a:endParaRPr kumimoji="1" lang="en-US" altLang="ja-JP" sz="1600" dirty="0">
              <a:solidFill>
                <a:schemeClr val="accent4">
                  <a:lumMod val="50000"/>
                </a:schemeClr>
              </a:solidFill>
            </a:endParaRPr>
          </a:p>
          <a:p>
            <a:pPr algn="ctr"/>
            <a:r>
              <a:rPr kumimoji="1" lang="ja-JP" altLang="en-US" sz="1600" dirty="0">
                <a:solidFill>
                  <a:schemeClr val="accent4">
                    <a:lumMod val="50000"/>
                  </a:schemeClr>
                </a:solidFill>
              </a:rPr>
              <a:t>・</a:t>
            </a:r>
            <a:r>
              <a:rPr kumimoji="1" lang="en-US" altLang="ja-JP" sz="1600" dirty="0">
                <a:solidFill>
                  <a:schemeClr val="accent4">
                    <a:lumMod val="50000"/>
                  </a:schemeClr>
                </a:solidFill>
              </a:rPr>
              <a:t>CONTACT</a:t>
            </a:r>
          </a:p>
        </p:txBody>
      </p:sp>
      <p:sp>
        <p:nvSpPr>
          <p:cNvPr id="35" name="テキスト ボックス 34">
            <a:extLst>
              <a:ext uri="{FF2B5EF4-FFF2-40B4-BE49-F238E27FC236}">
                <a16:creationId xmlns:a16="http://schemas.microsoft.com/office/drawing/2014/main" id="{4A1D03D3-645B-987A-0B90-E9DEFB1F13E9}"/>
              </a:ext>
            </a:extLst>
          </p:cNvPr>
          <p:cNvSpPr txBox="1"/>
          <p:nvPr/>
        </p:nvSpPr>
        <p:spPr>
          <a:xfrm>
            <a:off x="7380726" y="2119673"/>
            <a:ext cx="2496196" cy="369332"/>
          </a:xfrm>
          <a:prstGeom prst="rect">
            <a:avLst/>
          </a:prstGeom>
          <a:noFill/>
        </p:spPr>
        <p:txBody>
          <a:bodyPr wrap="none" rtlCol="0">
            <a:spAutoFit/>
          </a:bodyPr>
          <a:lstStyle/>
          <a:p>
            <a:r>
              <a:rPr lang="en-US" altLang="ja-JP" dirty="0">
                <a:highlight>
                  <a:srgbClr val="FFFF00"/>
                </a:highlight>
              </a:rPr>
              <a:t>c</a:t>
            </a:r>
            <a:r>
              <a:rPr kumimoji="1" lang="en-US" altLang="ja-JP" dirty="0">
                <a:highlight>
                  <a:srgbClr val="FFFF00"/>
                </a:highlight>
              </a:rPr>
              <a:t>offee-fukui</a:t>
            </a:r>
            <a:r>
              <a:rPr lang="en-US" altLang="ja-JP" dirty="0">
                <a:highlight>
                  <a:srgbClr val="FFFF00"/>
                </a:highlight>
              </a:rPr>
              <a:t>.com</a:t>
            </a:r>
            <a:r>
              <a:rPr kumimoji="1" lang="en-US" altLang="ja-JP" dirty="0">
                <a:highlight>
                  <a:srgbClr val="FFFF00"/>
                </a:highlight>
              </a:rPr>
              <a:t>/ono</a:t>
            </a:r>
            <a:endParaRPr kumimoji="1" lang="ja-JP" altLang="en-US" dirty="0">
              <a:highlight>
                <a:srgbClr val="FFFF00"/>
              </a:highlight>
            </a:endParaRPr>
          </a:p>
        </p:txBody>
      </p:sp>
      <p:sp>
        <p:nvSpPr>
          <p:cNvPr id="37" name="テキスト ボックス 36">
            <a:extLst>
              <a:ext uri="{FF2B5EF4-FFF2-40B4-BE49-F238E27FC236}">
                <a16:creationId xmlns:a16="http://schemas.microsoft.com/office/drawing/2014/main" id="{F771D324-9151-5BBD-344A-5BF2409E8BB4}"/>
              </a:ext>
            </a:extLst>
          </p:cNvPr>
          <p:cNvSpPr txBox="1"/>
          <p:nvPr/>
        </p:nvSpPr>
        <p:spPr>
          <a:xfrm>
            <a:off x="1283536" y="23130"/>
            <a:ext cx="6097190" cy="369332"/>
          </a:xfrm>
          <a:prstGeom prst="rect">
            <a:avLst/>
          </a:prstGeom>
          <a:noFill/>
        </p:spPr>
        <p:txBody>
          <a:bodyPr wrap="square">
            <a:spAutoFit/>
          </a:bodyPr>
          <a:lstStyle/>
          <a:p>
            <a:r>
              <a:rPr lang="en-US" altLang="ja-JP" dirty="0">
                <a:highlight>
                  <a:srgbClr val="FFFF00"/>
                </a:highlight>
              </a:rPr>
              <a:t>c</a:t>
            </a:r>
            <a:r>
              <a:rPr kumimoji="1" lang="en-US" altLang="ja-JP" dirty="0">
                <a:highlight>
                  <a:srgbClr val="FFFF00"/>
                </a:highlight>
              </a:rPr>
              <a:t>offee-fukui</a:t>
            </a:r>
            <a:r>
              <a:rPr lang="en-US" altLang="ja-JP" dirty="0">
                <a:highlight>
                  <a:srgbClr val="FFFF00"/>
                </a:highlight>
              </a:rPr>
              <a:t>.com</a:t>
            </a:r>
            <a:endParaRPr kumimoji="1" lang="ja-JP" altLang="en-US" dirty="0">
              <a:highlight>
                <a:srgbClr val="FFFF00"/>
              </a:highlight>
            </a:endParaRPr>
          </a:p>
        </p:txBody>
      </p:sp>
      <p:sp>
        <p:nvSpPr>
          <p:cNvPr id="38" name="テキスト ボックス 37">
            <a:extLst>
              <a:ext uri="{FF2B5EF4-FFF2-40B4-BE49-F238E27FC236}">
                <a16:creationId xmlns:a16="http://schemas.microsoft.com/office/drawing/2014/main" id="{EE66BAE5-A0C1-C324-D6C1-031430AF716F}"/>
              </a:ext>
            </a:extLst>
          </p:cNvPr>
          <p:cNvSpPr txBox="1"/>
          <p:nvPr/>
        </p:nvSpPr>
        <p:spPr>
          <a:xfrm>
            <a:off x="147339" y="6488668"/>
            <a:ext cx="2884290" cy="369332"/>
          </a:xfrm>
          <a:prstGeom prst="rect">
            <a:avLst/>
          </a:prstGeom>
          <a:noFill/>
        </p:spPr>
        <p:txBody>
          <a:bodyPr wrap="square">
            <a:spAutoFit/>
          </a:bodyPr>
          <a:lstStyle/>
          <a:p>
            <a:r>
              <a:rPr lang="en-US" altLang="ja-JP" dirty="0">
                <a:highlight>
                  <a:srgbClr val="FFFF00"/>
                </a:highlight>
              </a:rPr>
              <a:t>c</a:t>
            </a:r>
            <a:r>
              <a:rPr kumimoji="1" lang="en-US" altLang="ja-JP" dirty="0">
                <a:highlight>
                  <a:srgbClr val="FFFF00"/>
                </a:highlight>
              </a:rPr>
              <a:t>offee-fukui</a:t>
            </a:r>
            <a:r>
              <a:rPr lang="en-US" altLang="ja-JP" dirty="0">
                <a:highlight>
                  <a:srgbClr val="FFFF00"/>
                </a:highlight>
              </a:rPr>
              <a:t>.com/</a:t>
            </a:r>
            <a:r>
              <a:rPr lang="en-US" altLang="ja-JP" dirty="0" err="1">
                <a:highlight>
                  <a:srgbClr val="FFFF00"/>
                </a:highlight>
              </a:rPr>
              <a:t>mikuni</a:t>
            </a:r>
            <a:endParaRPr kumimoji="1" lang="ja-JP" altLang="en-US" dirty="0">
              <a:highlight>
                <a:srgbClr val="FFFF00"/>
              </a:highlight>
            </a:endParaRPr>
          </a:p>
        </p:txBody>
      </p:sp>
      <p:sp>
        <p:nvSpPr>
          <p:cNvPr id="39" name="矢印: 右 38">
            <a:extLst>
              <a:ext uri="{FF2B5EF4-FFF2-40B4-BE49-F238E27FC236}">
                <a16:creationId xmlns:a16="http://schemas.microsoft.com/office/drawing/2014/main" id="{05327BBE-1133-8148-28D1-70A7FB4A6CBE}"/>
              </a:ext>
            </a:extLst>
          </p:cNvPr>
          <p:cNvSpPr/>
          <p:nvPr/>
        </p:nvSpPr>
        <p:spPr>
          <a:xfrm rot="9677280">
            <a:off x="457355" y="6127023"/>
            <a:ext cx="1130659" cy="195452"/>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C26EF337-2BFD-B704-4A23-87604945EE51}"/>
              </a:ext>
            </a:extLst>
          </p:cNvPr>
          <p:cNvSpPr/>
          <p:nvPr/>
        </p:nvSpPr>
        <p:spPr>
          <a:xfrm>
            <a:off x="5780535" y="791770"/>
            <a:ext cx="1895143" cy="514437"/>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リンク</a:t>
            </a:r>
            <a:endParaRPr kumimoji="1" lang="ja-JP" altLang="en-US" dirty="0"/>
          </a:p>
        </p:txBody>
      </p:sp>
      <p:sp>
        <p:nvSpPr>
          <p:cNvPr id="42" name="正方形/長方形 41">
            <a:extLst>
              <a:ext uri="{FF2B5EF4-FFF2-40B4-BE49-F238E27FC236}">
                <a16:creationId xmlns:a16="http://schemas.microsoft.com/office/drawing/2014/main" id="{F113A764-6ACA-3BFD-8958-1063CAB634D3}"/>
              </a:ext>
            </a:extLst>
          </p:cNvPr>
          <p:cNvSpPr/>
          <p:nvPr/>
        </p:nvSpPr>
        <p:spPr>
          <a:xfrm>
            <a:off x="7784896" y="262046"/>
            <a:ext cx="1500188" cy="18789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accent4">
                    <a:lumMod val="50000"/>
                  </a:schemeClr>
                </a:solidFill>
              </a:rPr>
              <a:t>毎回開催の</a:t>
            </a:r>
            <a:endParaRPr kumimoji="1" lang="en-US" altLang="ja-JP" sz="1600" dirty="0">
              <a:solidFill>
                <a:schemeClr val="accent4">
                  <a:lumMod val="50000"/>
                </a:schemeClr>
              </a:solidFill>
            </a:endParaRPr>
          </a:p>
          <a:p>
            <a:pPr algn="ctr"/>
            <a:r>
              <a:rPr kumimoji="1" lang="ja-JP" altLang="en-US" sz="1600" dirty="0">
                <a:solidFill>
                  <a:schemeClr val="accent4">
                    <a:lumMod val="50000"/>
                  </a:schemeClr>
                </a:solidFill>
              </a:rPr>
              <a:t>イベント詳細</a:t>
            </a:r>
            <a:endParaRPr kumimoji="1" lang="en-US" altLang="ja-JP" sz="1600" dirty="0">
              <a:solidFill>
                <a:schemeClr val="accent4">
                  <a:lumMod val="50000"/>
                </a:schemeClr>
              </a:solidFill>
            </a:endParaRPr>
          </a:p>
        </p:txBody>
      </p:sp>
      <p:sp>
        <p:nvSpPr>
          <p:cNvPr id="43" name="矢印: 右 42">
            <a:extLst>
              <a:ext uri="{FF2B5EF4-FFF2-40B4-BE49-F238E27FC236}">
                <a16:creationId xmlns:a16="http://schemas.microsoft.com/office/drawing/2014/main" id="{20BFC400-5661-79C9-F561-38EE5CDBBCF5}"/>
              </a:ext>
            </a:extLst>
          </p:cNvPr>
          <p:cNvSpPr/>
          <p:nvPr/>
        </p:nvSpPr>
        <p:spPr>
          <a:xfrm rot="20708572">
            <a:off x="3106144" y="1954441"/>
            <a:ext cx="4700334" cy="514437"/>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リンク</a:t>
            </a:r>
            <a:endParaRPr kumimoji="1" lang="ja-JP" altLang="en-US" dirty="0"/>
          </a:p>
        </p:txBody>
      </p:sp>
      <p:sp>
        <p:nvSpPr>
          <p:cNvPr id="44" name="吹き出し: 円形 43">
            <a:extLst>
              <a:ext uri="{FF2B5EF4-FFF2-40B4-BE49-F238E27FC236}">
                <a16:creationId xmlns:a16="http://schemas.microsoft.com/office/drawing/2014/main" id="{06C9FE88-BC1D-BA99-62B5-B137A24D75D9}"/>
              </a:ext>
            </a:extLst>
          </p:cNvPr>
          <p:cNvSpPr/>
          <p:nvPr/>
        </p:nvSpPr>
        <p:spPr>
          <a:xfrm>
            <a:off x="232174" y="684714"/>
            <a:ext cx="1114426" cy="438731"/>
          </a:xfrm>
          <a:prstGeom prst="wedgeEllipseCallout">
            <a:avLst>
              <a:gd name="adj1" fmla="val 56308"/>
              <a:gd name="adj2" fmla="val 4785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スマホ版</a:t>
            </a:r>
          </a:p>
        </p:txBody>
      </p:sp>
      <p:sp>
        <p:nvSpPr>
          <p:cNvPr id="45" name="テキスト ボックス 44">
            <a:extLst>
              <a:ext uri="{FF2B5EF4-FFF2-40B4-BE49-F238E27FC236}">
                <a16:creationId xmlns:a16="http://schemas.microsoft.com/office/drawing/2014/main" id="{6B43B39C-4FF0-8994-8FBD-6EE2DE9EC3D3}"/>
              </a:ext>
            </a:extLst>
          </p:cNvPr>
          <p:cNvSpPr txBox="1"/>
          <p:nvPr/>
        </p:nvSpPr>
        <p:spPr>
          <a:xfrm>
            <a:off x="9392725" y="6125410"/>
            <a:ext cx="2441694" cy="338554"/>
          </a:xfrm>
          <a:prstGeom prst="rect">
            <a:avLst/>
          </a:prstGeom>
          <a:noFill/>
        </p:spPr>
        <p:txBody>
          <a:bodyPr wrap="none" rtlCol="0">
            <a:spAutoFit/>
          </a:bodyPr>
          <a:lstStyle/>
          <a:p>
            <a:r>
              <a:rPr kumimoji="1" lang="ja-JP" altLang="en-US" sz="1600" dirty="0"/>
              <a:t>詳細はコチラをクリック</a:t>
            </a:r>
          </a:p>
        </p:txBody>
      </p:sp>
      <p:sp>
        <p:nvSpPr>
          <p:cNvPr id="48" name="テキスト ボックス 47">
            <a:extLst>
              <a:ext uri="{FF2B5EF4-FFF2-40B4-BE49-F238E27FC236}">
                <a16:creationId xmlns:a16="http://schemas.microsoft.com/office/drawing/2014/main" id="{6541A928-AA89-B32C-61D3-89877F8CAE8E}"/>
              </a:ext>
            </a:extLst>
          </p:cNvPr>
          <p:cNvSpPr txBox="1"/>
          <p:nvPr/>
        </p:nvSpPr>
        <p:spPr>
          <a:xfrm>
            <a:off x="11861007" y="6495814"/>
            <a:ext cx="380232" cy="338554"/>
          </a:xfrm>
          <a:prstGeom prst="rect">
            <a:avLst/>
          </a:prstGeom>
          <a:noFill/>
        </p:spPr>
        <p:txBody>
          <a:bodyPr wrap="none" rtlCol="0">
            <a:spAutoFit/>
          </a:bodyPr>
          <a:lstStyle/>
          <a:p>
            <a:r>
              <a:rPr kumimoji="1" lang="en-US" altLang="ja-JP" sz="1600" dirty="0">
                <a:latin typeface="HGP明朝B" panose="02020800000000000000" pitchFamily="18" charset="-128"/>
                <a:ea typeface="HGP明朝B" panose="02020800000000000000" pitchFamily="18" charset="-128"/>
              </a:rPr>
              <a:t>15</a:t>
            </a:r>
            <a:endParaRPr kumimoji="1" lang="ja-JP" altLang="en-US" sz="1600" dirty="0">
              <a:latin typeface="HGP明朝B" panose="02020800000000000000" pitchFamily="18" charset="-128"/>
              <a:ea typeface="HGP明朝B" panose="02020800000000000000" pitchFamily="18" charset="-128"/>
            </a:endParaRPr>
          </a:p>
        </p:txBody>
      </p:sp>
      <p:sp>
        <p:nvSpPr>
          <p:cNvPr id="2" name="四角形: 対角を切り取る 1">
            <a:extLst>
              <a:ext uri="{FF2B5EF4-FFF2-40B4-BE49-F238E27FC236}">
                <a16:creationId xmlns:a16="http://schemas.microsoft.com/office/drawing/2014/main" id="{1837D807-DEC8-F586-1220-491EDEF14A2C}"/>
              </a:ext>
            </a:extLst>
          </p:cNvPr>
          <p:cNvSpPr/>
          <p:nvPr/>
        </p:nvSpPr>
        <p:spPr>
          <a:xfrm>
            <a:off x="-2328" y="3384"/>
            <a:ext cx="1260861" cy="438731"/>
          </a:xfrm>
          <a:prstGeom prst="snip2Diag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内部</a:t>
            </a:r>
            <a:r>
              <a:rPr kumimoji="1" lang="ja-JP" altLang="en-US" b="1" dirty="0"/>
              <a:t>用</a:t>
            </a:r>
          </a:p>
        </p:txBody>
      </p:sp>
    </p:spTree>
    <p:extLst>
      <p:ext uri="{BB962C8B-B14F-4D97-AF65-F5344CB8AC3E}">
        <p14:creationId xmlns:p14="http://schemas.microsoft.com/office/powerpoint/2010/main" val="298188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D34C9DE-CD5D-3FA1-B888-669177799EAB}"/>
              </a:ext>
            </a:extLst>
          </p:cNvPr>
          <p:cNvSpPr txBox="1"/>
          <p:nvPr/>
        </p:nvSpPr>
        <p:spPr>
          <a:xfrm>
            <a:off x="671512" y="537984"/>
            <a:ext cx="2470548" cy="369332"/>
          </a:xfrm>
          <a:prstGeom prst="rect">
            <a:avLst/>
          </a:prstGeom>
          <a:noFill/>
        </p:spPr>
        <p:txBody>
          <a:bodyPr wrap="none" rtlCol="0">
            <a:spAutoFit/>
          </a:bodyPr>
          <a:lstStyle/>
          <a:p>
            <a:r>
              <a:rPr kumimoji="1" lang="ja-JP" altLang="en-US" b="1" dirty="0">
                <a:solidFill>
                  <a:schemeClr val="bg1"/>
                </a:solidFill>
                <a:highlight>
                  <a:srgbClr val="000000"/>
                </a:highlight>
              </a:rPr>
              <a:t>企画提案　</a:t>
            </a:r>
            <a:r>
              <a:rPr kumimoji="1" lang="en-US" altLang="ja-JP" b="1" dirty="0">
                <a:solidFill>
                  <a:schemeClr val="bg1"/>
                </a:solidFill>
                <a:highlight>
                  <a:srgbClr val="000000"/>
                </a:highlight>
              </a:rPr>
              <a:t>FCF</a:t>
            </a:r>
            <a:r>
              <a:rPr lang="ja-JP" altLang="en-US" b="1" dirty="0">
                <a:solidFill>
                  <a:schemeClr val="bg1"/>
                </a:solidFill>
                <a:highlight>
                  <a:srgbClr val="000000"/>
                </a:highlight>
              </a:rPr>
              <a:t>ブース</a:t>
            </a:r>
            <a:endParaRPr kumimoji="1" lang="ja-JP" altLang="en-US" b="1" dirty="0">
              <a:solidFill>
                <a:schemeClr val="bg1"/>
              </a:solidFill>
              <a:highlight>
                <a:srgbClr val="000000"/>
              </a:highlight>
            </a:endParaRPr>
          </a:p>
        </p:txBody>
      </p:sp>
      <p:sp>
        <p:nvSpPr>
          <p:cNvPr id="8" name="テキスト ボックス 7">
            <a:extLst>
              <a:ext uri="{FF2B5EF4-FFF2-40B4-BE49-F238E27FC236}">
                <a16:creationId xmlns:a16="http://schemas.microsoft.com/office/drawing/2014/main" id="{C885F11D-B593-BBD5-315C-51C2C846095F}"/>
              </a:ext>
            </a:extLst>
          </p:cNvPr>
          <p:cNvSpPr txBox="1"/>
          <p:nvPr/>
        </p:nvSpPr>
        <p:spPr>
          <a:xfrm>
            <a:off x="485775" y="1128713"/>
            <a:ext cx="11032187" cy="5262979"/>
          </a:xfrm>
          <a:prstGeom prst="rect">
            <a:avLst/>
          </a:prstGeom>
          <a:noFill/>
        </p:spPr>
        <p:txBody>
          <a:bodyPr wrap="none" rtlCol="0">
            <a:spAutoFit/>
          </a:bodyPr>
          <a:lstStyle/>
          <a:p>
            <a:r>
              <a:rPr kumimoji="1" lang="ja-JP" altLang="en-US" sz="1600" dirty="0"/>
              <a:t>■</a:t>
            </a:r>
            <a:r>
              <a:rPr kumimoji="1" lang="en-US" altLang="ja-JP" sz="1600" dirty="0"/>
              <a:t>Fukui Coffee Festival 2022</a:t>
            </a:r>
            <a:r>
              <a:rPr kumimoji="1" lang="ja-JP" altLang="en-US" sz="1600" dirty="0"/>
              <a:t>　</a:t>
            </a:r>
            <a:r>
              <a:rPr kumimoji="1" lang="en-US" altLang="ja-JP" sz="1600" dirty="0"/>
              <a:t>PREMIUM</a:t>
            </a:r>
          </a:p>
          <a:p>
            <a:r>
              <a:rPr kumimoji="1" lang="ja-JP" altLang="en-US" sz="1600" dirty="0"/>
              <a:t>高級豆と●●との高付加価値商品の限定販売　</a:t>
            </a:r>
            <a:r>
              <a:rPr lang="ja-JP" altLang="en-US" sz="1600" dirty="0"/>
              <a:t>予約制</a:t>
            </a:r>
            <a:r>
              <a:rPr lang="en-US" altLang="ja-JP" sz="1600" dirty="0"/>
              <a:t>+</a:t>
            </a:r>
            <a:r>
              <a:rPr lang="ja-JP" altLang="en-US" sz="1600" dirty="0"/>
              <a:t>当日　</a:t>
            </a:r>
            <a:endParaRPr lang="en-US" altLang="ja-JP" sz="1600" dirty="0"/>
          </a:p>
          <a:p>
            <a:r>
              <a:rPr kumimoji="1" lang="ja-JP" altLang="en-US" sz="1600" dirty="0"/>
              <a:t>例：</a:t>
            </a:r>
            <a:r>
              <a:rPr kumimoji="1" lang="en-US" altLang="ja-JP" sz="1600" dirty="0"/>
              <a:t>5,000</a:t>
            </a:r>
            <a:r>
              <a:rPr kumimoji="1" lang="ja-JP" altLang="en-US" sz="1600" dirty="0"/>
              <a:t>円のコーヒーとバードランドのオリジナルピザを食べられる限定サービス　</a:t>
            </a:r>
            <a:r>
              <a:rPr kumimoji="1" lang="en-US" altLang="ja-JP" sz="1600" dirty="0"/>
              <a:t>10,000</a:t>
            </a:r>
            <a:r>
              <a:rPr kumimoji="1" lang="ja-JP" altLang="en-US" sz="1600" dirty="0"/>
              <a:t>円</a:t>
            </a:r>
            <a:r>
              <a:rPr kumimoji="1" lang="en-US" altLang="ja-JP" sz="1600" dirty="0"/>
              <a:t>/1</a:t>
            </a:r>
            <a:r>
              <a:rPr kumimoji="1" lang="ja-JP" altLang="en-US" sz="1600" dirty="0"/>
              <a:t>名　時間</a:t>
            </a:r>
            <a:r>
              <a:rPr kumimoji="1" lang="en-US" altLang="ja-JP" sz="1600" dirty="0"/>
              <a:t>1</a:t>
            </a:r>
            <a:r>
              <a:rPr kumimoji="1" lang="ja-JP" altLang="en-US" sz="1600" dirty="0"/>
              <a:t>時間</a:t>
            </a:r>
            <a:endParaRPr kumimoji="1" lang="en-US" altLang="ja-JP" sz="1600" dirty="0"/>
          </a:p>
          <a:p>
            <a:r>
              <a:rPr lang="ja-JP" altLang="en-US" sz="1600" dirty="0"/>
              <a:t>　　食べれるスペースも別途つくる</a:t>
            </a:r>
            <a:endParaRPr kumimoji="1" lang="en-US" altLang="ja-JP" sz="1600" dirty="0"/>
          </a:p>
          <a:p>
            <a:endParaRPr lang="en-US" altLang="ja-JP" sz="1600" dirty="0"/>
          </a:p>
          <a:p>
            <a:endParaRPr lang="en-US" altLang="ja-JP" sz="1600" dirty="0"/>
          </a:p>
          <a:p>
            <a:r>
              <a:rPr kumimoji="1" lang="ja-JP" altLang="en-US" sz="1600" dirty="0"/>
              <a:t>■コーヒードリップデビュー</a:t>
            </a:r>
            <a:endParaRPr kumimoji="1" lang="en-US" altLang="ja-JP" sz="1600" dirty="0"/>
          </a:p>
          <a:p>
            <a:r>
              <a:rPr kumimoji="1" lang="ja-JP" altLang="en-US" sz="1600" dirty="0"/>
              <a:t>コーヒー豆挽体験</a:t>
            </a:r>
            <a:r>
              <a:rPr lang="ja-JP" altLang="en-US" sz="1600" dirty="0"/>
              <a:t>　予約制</a:t>
            </a:r>
            <a:r>
              <a:rPr lang="en-US" altLang="ja-JP" sz="1600" dirty="0"/>
              <a:t>+</a:t>
            </a:r>
            <a:r>
              <a:rPr lang="ja-JP" altLang="en-US" sz="1600" dirty="0"/>
              <a:t>当日　</a:t>
            </a:r>
            <a:endParaRPr lang="en-US" altLang="ja-JP" sz="1600" dirty="0"/>
          </a:p>
          <a:p>
            <a:r>
              <a:rPr kumimoji="1" lang="ja-JP" altLang="en-US" sz="1600" dirty="0"/>
              <a:t>例：手動ミル、ドリッパー、ペーパーフィルム、サーバー、コーヒー豆等をセット販売し講座も付ける　</a:t>
            </a:r>
            <a:r>
              <a:rPr lang="en-US" altLang="ja-JP" sz="1600" dirty="0"/>
              <a:t>3</a:t>
            </a:r>
            <a:r>
              <a:rPr kumimoji="1" lang="en-US" altLang="ja-JP" sz="1600" dirty="0"/>
              <a:t>,000</a:t>
            </a:r>
            <a:r>
              <a:rPr kumimoji="1" lang="ja-JP" altLang="en-US" sz="1600" dirty="0"/>
              <a:t>円</a:t>
            </a:r>
            <a:endParaRPr kumimoji="1" lang="en-US" altLang="ja-JP" sz="1600" dirty="0"/>
          </a:p>
          <a:p>
            <a:endParaRPr lang="en-US" altLang="ja-JP" sz="1600" dirty="0"/>
          </a:p>
          <a:p>
            <a:endParaRPr kumimoji="1" lang="en-US" altLang="ja-JP" sz="1600" dirty="0"/>
          </a:p>
          <a:p>
            <a:r>
              <a:rPr lang="ja-JP" altLang="en-US" sz="1600" dirty="0"/>
              <a:t>■コーヒーアレンジ</a:t>
            </a:r>
            <a:endParaRPr lang="en-US" altLang="ja-JP" sz="1600" dirty="0"/>
          </a:p>
          <a:p>
            <a:r>
              <a:rPr kumimoji="1" lang="ja-JP" altLang="en-US" sz="1600" dirty="0"/>
              <a:t>コーヒー＋チーズ　 コーヒー＋塩　 コーヒー＋コンデンスミルク　 コーヒー＋卵</a:t>
            </a:r>
          </a:p>
          <a:p>
            <a:r>
              <a:rPr kumimoji="1" lang="ja-JP" altLang="en-US" sz="1600" dirty="0"/>
              <a:t>コーヒー＋スパイス　 エスプレッソ＋コンデンスミルク　 エスプレッソ＋レモン　 ミルク＋ほんの少しのコーヒー等</a:t>
            </a:r>
            <a:endParaRPr kumimoji="1" lang="en-US" altLang="ja-JP" sz="1600" dirty="0"/>
          </a:p>
          <a:p>
            <a:endParaRPr lang="en-US" altLang="ja-JP" sz="1600" dirty="0"/>
          </a:p>
          <a:p>
            <a:endParaRPr kumimoji="1" lang="en-US" altLang="ja-JP" sz="1600" dirty="0"/>
          </a:p>
          <a:p>
            <a:r>
              <a:rPr lang="ja-JP" altLang="en-US" sz="1600" dirty="0"/>
              <a:t>■オリジナルマグカップの販売</a:t>
            </a:r>
            <a:endParaRPr lang="en-US" altLang="ja-JP" sz="1600" dirty="0"/>
          </a:p>
          <a:p>
            <a:r>
              <a:rPr kumimoji="1" lang="ja-JP" altLang="en-US" sz="1600" dirty="0"/>
              <a:t>越前焼</a:t>
            </a:r>
            <a:r>
              <a:rPr kumimoji="1" lang="en-US" altLang="ja-JP" sz="1600" dirty="0"/>
              <a:t>×FCF</a:t>
            </a:r>
            <a:r>
              <a:rPr kumimoji="1" lang="ja-JP" altLang="en-US" sz="1600" dirty="0"/>
              <a:t>　　</a:t>
            </a:r>
            <a:r>
              <a:rPr kumimoji="1" lang="en-US" altLang="ja-JP" sz="1600" dirty="0"/>
              <a:t>※</a:t>
            </a:r>
            <a:r>
              <a:rPr kumimoji="1" lang="ja-JP" altLang="en-US" sz="1600" dirty="0"/>
              <a:t>高付加価値の限定品</a:t>
            </a:r>
            <a:endParaRPr kumimoji="1" lang="en-US" altLang="ja-JP" sz="1600" dirty="0"/>
          </a:p>
          <a:p>
            <a:endParaRPr lang="en-US" altLang="ja-JP" sz="1600" dirty="0"/>
          </a:p>
          <a:p>
            <a:endParaRPr kumimoji="1" lang="en-US" altLang="ja-JP" sz="1600" dirty="0"/>
          </a:p>
          <a:p>
            <a:r>
              <a:rPr lang="ja-JP" altLang="en-US" sz="1600" dirty="0"/>
              <a:t>■</a:t>
            </a:r>
            <a:endParaRPr kumimoji="1" lang="en-US" altLang="ja-JP" sz="1600" dirty="0"/>
          </a:p>
        </p:txBody>
      </p:sp>
      <p:sp>
        <p:nvSpPr>
          <p:cNvPr id="9" name="テキスト ボックス 8">
            <a:extLst>
              <a:ext uri="{FF2B5EF4-FFF2-40B4-BE49-F238E27FC236}">
                <a16:creationId xmlns:a16="http://schemas.microsoft.com/office/drawing/2014/main" id="{602A6513-3810-35F8-7751-531026D62C01}"/>
              </a:ext>
            </a:extLst>
          </p:cNvPr>
          <p:cNvSpPr txBox="1"/>
          <p:nvPr/>
        </p:nvSpPr>
        <p:spPr>
          <a:xfrm>
            <a:off x="3068453" y="537984"/>
            <a:ext cx="6638356" cy="338554"/>
          </a:xfrm>
          <a:prstGeom prst="rect">
            <a:avLst/>
          </a:prstGeom>
          <a:noFill/>
        </p:spPr>
        <p:txBody>
          <a:bodyPr wrap="none" rtlCol="0">
            <a:spAutoFit/>
          </a:bodyPr>
          <a:lstStyle/>
          <a:p>
            <a:r>
              <a:rPr kumimoji="1" lang="ja-JP" altLang="en-US" sz="1600" dirty="0"/>
              <a:t>目的：コンテンツ増</a:t>
            </a:r>
            <a:r>
              <a:rPr kumimoji="1" lang="en-US" altLang="ja-JP" sz="1600" dirty="0"/>
              <a:t>+</a:t>
            </a:r>
            <a:r>
              <a:rPr kumimoji="1" lang="ja-JP" altLang="en-US" sz="1600" dirty="0"/>
              <a:t>マネタイズ構築</a:t>
            </a:r>
            <a:r>
              <a:rPr kumimoji="1" lang="en-US" altLang="ja-JP" sz="1600" dirty="0"/>
              <a:t>+</a:t>
            </a:r>
            <a:r>
              <a:rPr kumimoji="1" lang="ja-JP" altLang="en-US" sz="1600" dirty="0"/>
              <a:t>補助金対象要件を満たしやすく</a:t>
            </a:r>
          </a:p>
        </p:txBody>
      </p:sp>
      <p:sp>
        <p:nvSpPr>
          <p:cNvPr id="6" name="四角形: 対角を切り取る 5">
            <a:extLst>
              <a:ext uri="{FF2B5EF4-FFF2-40B4-BE49-F238E27FC236}">
                <a16:creationId xmlns:a16="http://schemas.microsoft.com/office/drawing/2014/main" id="{C797C961-FEED-F348-AB26-D0E5BC361D9B}"/>
              </a:ext>
            </a:extLst>
          </p:cNvPr>
          <p:cNvSpPr/>
          <p:nvPr/>
        </p:nvSpPr>
        <p:spPr>
          <a:xfrm>
            <a:off x="-2328" y="3384"/>
            <a:ext cx="1260861" cy="438731"/>
          </a:xfrm>
          <a:prstGeom prst="snip2Diag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内部</a:t>
            </a:r>
            <a:r>
              <a:rPr kumimoji="1" lang="ja-JP" altLang="en-US" b="1" dirty="0"/>
              <a:t>用</a:t>
            </a:r>
          </a:p>
        </p:txBody>
      </p:sp>
    </p:spTree>
    <p:extLst>
      <p:ext uri="{BB962C8B-B14F-4D97-AF65-F5344CB8AC3E}">
        <p14:creationId xmlns:p14="http://schemas.microsoft.com/office/powerpoint/2010/main" val="245035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D34C9DE-CD5D-3FA1-B888-669177799EAB}"/>
              </a:ext>
            </a:extLst>
          </p:cNvPr>
          <p:cNvSpPr txBox="1"/>
          <p:nvPr/>
        </p:nvSpPr>
        <p:spPr>
          <a:xfrm>
            <a:off x="0" y="592931"/>
            <a:ext cx="1107996" cy="369332"/>
          </a:xfrm>
          <a:prstGeom prst="rect">
            <a:avLst/>
          </a:prstGeom>
          <a:noFill/>
        </p:spPr>
        <p:txBody>
          <a:bodyPr wrap="none" rtlCol="0">
            <a:spAutoFit/>
          </a:bodyPr>
          <a:lstStyle/>
          <a:p>
            <a:r>
              <a:rPr kumimoji="1" lang="ja-JP" altLang="en-US" b="1" dirty="0">
                <a:solidFill>
                  <a:schemeClr val="bg1"/>
                </a:solidFill>
                <a:highlight>
                  <a:srgbClr val="000000"/>
                </a:highlight>
              </a:rPr>
              <a:t>他、議題</a:t>
            </a:r>
          </a:p>
        </p:txBody>
      </p:sp>
      <p:sp>
        <p:nvSpPr>
          <p:cNvPr id="8" name="テキスト ボックス 7">
            <a:extLst>
              <a:ext uri="{FF2B5EF4-FFF2-40B4-BE49-F238E27FC236}">
                <a16:creationId xmlns:a16="http://schemas.microsoft.com/office/drawing/2014/main" id="{C885F11D-B593-BBD5-315C-51C2C846095F}"/>
              </a:ext>
            </a:extLst>
          </p:cNvPr>
          <p:cNvSpPr txBox="1"/>
          <p:nvPr/>
        </p:nvSpPr>
        <p:spPr>
          <a:xfrm>
            <a:off x="485775" y="1128713"/>
            <a:ext cx="2771913" cy="1077218"/>
          </a:xfrm>
          <a:prstGeom prst="rect">
            <a:avLst/>
          </a:prstGeom>
          <a:noFill/>
        </p:spPr>
        <p:txBody>
          <a:bodyPr wrap="none" rtlCol="0">
            <a:spAutoFit/>
          </a:bodyPr>
          <a:lstStyle/>
          <a:p>
            <a:r>
              <a:rPr kumimoji="1" lang="ja-JP" altLang="en-US" sz="1600" dirty="0"/>
              <a:t>■</a:t>
            </a:r>
            <a:r>
              <a:rPr kumimoji="1" lang="en-US" altLang="ja-JP" sz="1600" dirty="0"/>
              <a:t>Instagram</a:t>
            </a:r>
            <a:r>
              <a:rPr kumimoji="1" lang="ja-JP" altLang="en-US" sz="1600" dirty="0"/>
              <a:t>の運用について</a:t>
            </a:r>
            <a:endParaRPr kumimoji="1" lang="en-US" altLang="ja-JP" sz="1600" dirty="0"/>
          </a:p>
          <a:p>
            <a:endParaRPr lang="en-US" altLang="ja-JP" sz="1600" dirty="0"/>
          </a:p>
          <a:p>
            <a:endParaRPr kumimoji="1" lang="en-US" altLang="ja-JP" sz="1600" dirty="0"/>
          </a:p>
          <a:p>
            <a:r>
              <a:rPr lang="ja-JP" altLang="en-US" sz="1600" dirty="0"/>
              <a:t>■</a:t>
            </a:r>
            <a:endParaRPr kumimoji="1" lang="en-US" altLang="ja-JP" sz="1600" dirty="0"/>
          </a:p>
        </p:txBody>
      </p:sp>
      <p:sp>
        <p:nvSpPr>
          <p:cNvPr id="4" name="四角形: 対角を切り取る 3">
            <a:extLst>
              <a:ext uri="{FF2B5EF4-FFF2-40B4-BE49-F238E27FC236}">
                <a16:creationId xmlns:a16="http://schemas.microsoft.com/office/drawing/2014/main" id="{C78CEC79-6687-7E73-4DCE-E75C0286C331}"/>
              </a:ext>
            </a:extLst>
          </p:cNvPr>
          <p:cNvSpPr/>
          <p:nvPr/>
        </p:nvSpPr>
        <p:spPr>
          <a:xfrm>
            <a:off x="-2328" y="3384"/>
            <a:ext cx="1260861" cy="438731"/>
          </a:xfrm>
          <a:prstGeom prst="snip2Diag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内部</a:t>
            </a:r>
            <a:r>
              <a:rPr kumimoji="1" lang="ja-JP" altLang="en-US" b="1" dirty="0"/>
              <a:t>用</a:t>
            </a:r>
          </a:p>
        </p:txBody>
      </p:sp>
    </p:spTree>
    <p:extLst>
      <p:ext uri="{BB962C8B-B14F-4D97-AF65-F5344CB8AC3E}">
        <p14:creationId xmlns:p14="http://schemas.microsoft.com/office/powerpoint/2010/main" val="158967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70395-B8A8-5D54-CC2D-6FD81BB722BB}"/>
              </a:ext>
            </a:extLst>
          </p:cNvPr>
          <p:cNvSpPr>
            <a:spLocks noGrp="1"/>
          </p:cNvSpPr>
          <p:nvPr>
            <p:ph type="title"/>
          </p:nvPr>
        </p:nvSpPr>
        <p:spPr>
          <a:xfrm>
            <a:off x="478631" y="114300"/>
            <a:ext cx="2405063" cy="920750"/>
          </a:xfrm>
        </p:spPr>
        <p:txBody>
          <a:bodyPr>
            <a:normAutofit/>
          </a:bodyPr>
          <a:lstStyle/>
          <a:p>
            <a:r>
              <a:rPr kumimoji="1" lang="ja-JP" altLang="en-US" sz="3200" dirty="0">
                <a:ea typeface="+mn-ea"/>
              </a:rPr>
              <a:t>　目的</a:t>
            </a:r>
          </a:p>
        </p:txBody>
      </p:sp>
      <p:sp>
        <p:nvSpPr>
          <p:cNvPr id="5" name="テキスト ボックス 4">
            <a:extLst>
              <a:ext uri="{FF2B5EF4-FFF2-40B4-BE49-F238E27FC236}">
                <a16:creationId xmlns:a16="http://schemas.microsoft.com/office/drawing/2014/main" id="{3EC01978-9EB8-62E6-3EA7-6CEFA3B0DBA0}"/>
              </a:ext>
            </a:extLst>
          </p:cNvPr>
          <p:cNvSpPr txBox="1"/>
          <p:nvPr/>
        </p:nvSpPr>
        <p:spPr>
          <a:xfrm>
            <a:off x="-90487" y="1582699"/>
            <a:ext cx="6955632" cy="830997"/>
          </a:xfrm>
          <a:prstGeom prst="rect">
            <a:avLst/>
          </a:prstGeom>
          <a:noFill/>
        </p:spPr>
        <p:txBody>
          <a:bodyPr wrap="square">
            <a:spAutoFit/>
          </a:bodyPr>
          <a:lstStyle/>
          <a:p>
            <a:pPr algn="ctr" rtl="0">
              <a:spcBef>
                <a:spcPts val="0"/>
              </a:spcBef>
              <a:spcAft>
                <a:spcPts val="0"/>
              </a:spcAft>
            </a:pPr>
            <a:r>
              <a:rPr lang="ja-JP" altLang="en-US" sz="2400" b="1" i="0" u="none" strike="noStrike" dirty="0">
                <a:solidFill>
                  <a:srgbClr val="000000"/>
                </a:solidFill>
                <a:effectLst/>
                <a:latin typeface="Meiryo" panose="020B0604030504040204" pitchFamily="50" charset="-128"/>
                <a:ea typeface="Meiryo" panose="020B0604030504040204" pitchFamily="50" charset="-128"/>
              </a:rPr>
              <a:t>福井の人にコーヒーの魅力を通して、</a:t>
            </a:r>
            <a:endParaRPr lang="ja-JP" altLang="en-US" sz="2400" b="0" dirty="0">
              <a:effectLst/>
            </a:endParaRPr>
          </a:p>
          <a:p>
            <a:pPr algn="ctr" rtl="0">
              <a:spcBef>
                <a:spcPts val="0"/>
              </a:spcBef>
              <a:spcAft>
                <a:spcPts val="0"/>
              </a:spcAft>
            </a:pPr>
            <a:r>
              <a:rPr lang="ja-JP" altLang="en-US" sz="2400" b="1" i="0" u="none" strike="noStrike" dirty="0">
                <a:solidFill>
                  <a:srgbClr val="000000"/>
                </a:solidFill>
                <a:effectLst/>
                <a:latin typeface="Meiryo" panose="020B0604030504040204" pitchFamily="50" charset="-128"/>
                <a:ea typeface="Meiryo" panose="020B0604030504040204" pitchFamily="50" charset="-128"/>
              </a:rPr>
              <a:t>　　“小さな幸福度を見つめなおす”機会を作る</a:t>
            </a:r>
            <a:endParaRPr lang="ja-JP" altLang="en-US" sz="2400" dirty="0"/>
          </a:p>
        </p:txBody>
      </p:sp>
      <p:sp>
        <p:nvSpPr>
          <p:cNvPr id="7" name="テキスト ボックス 6">
            <a:extLst>
              <a:ext uri="{FF2B5EF4-FFF2-40B4-BE49-F238E27FC236}">
                <a16:creationId xmlns:a16="http://schemas.microsoft.com/office/drawing/2014/main" id="{DC6DEF1F-DBA8-8EF1-2C4D-5B22117F6CC5}"/>
              </a:ext>
            </a:extLst>
          </p:cNvPr>
          <p:cNvSpPr txBox="1"/>
          <p:nvPr/>
        </p:nvSpPr>
        <p:spPr>
          <a:xfrm>
            <a:off x="675879" y="2360035"/>
            <a:ext cx="5946377" cy="1569660"/>
          </a:xfrm>
          <a:prstGeom prst="rect">
            <a:avLst/>
          </a:prstGeom>
          <a:noFill/>
        </p:spPr>
        <p:txBody>
          <a:bodyPr wrap="square">
            <a:spAutoFit/>
          </a:bodyPr>
          <a:lstStyle/>
          <a:p>
            <a:pPr rtl="0">
              <a:spcBef>
                <a:spcPts val="0"/>
              </a:spcBef>
              <a:spcAft>
                <a:spcPts val="0"/>
              </a:spcAft>
            </a:pPr>
            <a:r>
              <a:rPr lang="ja-JP" altLang="en-US" sz="1600" b="0" i="0" u="none" strike="noStrike" dirty="0">
                <a:solidFill>
                  <a:srgbClr val="000000"/>
                </a:solidFill>
                <a:effectLst/>
                <a:latin typeface="Meiryo" panose="020B0604030504040204" pitchFamily="50" charset="-128"/>
                <a:ea typeface="Meiryo" panose="020B0604030504040204" pitchFamily="50" charset="-128"/>
              </a:rPr>
              <a:t>一般社団法人日本総合研究所が発表している「全</a:t>
            </a:r>
            <a:r>
              <a:rPr lang="en-US" altLang="ja-JP" sz="1600" b="0" i="0" u="none" strike="noStrike" dirty="0">
                <a:solidFill>
                  <a:srgbClr val="000000"/>
                </a:solidFill>
                <a:effectLst/>
                <a:latin typeface="Meiryo" panose="020B0604030504040204" pitchFamily="50" charset="-128"/>
                <a:ea typeface="Meiryo" panose="020B0604030504040204" pitchFamily="50" charset="-128"/>
              </a:rPr>
              <a:t>47</a:t>
            </a:r>
            <a:r>
              <a:rPr lang="ja-JP" altLang="en-US" sz="1600" b="0" i="0" u="none" strike="noStrike" dirty="0">
                <a:solidFill>
                  <a:srgbClr val="000000"/>
                </a:solidFill>
                <a:effectLst/>
                <a:latin typeface="Meiryo" panose="020B0604030504040204" pitchFamily="50" charset="-128"/>
                <a:ea typeface="Meiryo" panose="020B0604030504040204" pitchFamily="50" charset="-128"/>
              </a:rPr>
              <a:t>都道府県幸福度ランキグ」において、福井県は</a:t>
            </a:r>
            <a:r>
              <a:rPr lang="en-US" altLang="ja-JP" sz="1600" b="0" i="0" u="none" strike="noStrike" dirty="0">
                <a:solidFill>
                  <a:srgbClr val="000000"/>
                </a:solidFill>
                <a:effectLst/>
                <a:latin typeface="Meiryo" panose="020B0604030504040204" pitchFamily="50" charset="-128"/>
                <a:ea typeface="Meiryo" panose="020B0604030504040204" pitchFamily="50" charset="-128"/>
              </a:rPr>
              <a:t>4</a:t>
            </a:r>
            <a:r>
              <a:rPr lang="ja-JP" altLang="en-US" sz="1600" b="0" i="0" u="none" strike="noStrike" dirty="0">
                <a:solidFill>
                  <a:srgbClr val="000000"/>
                </a:solidFill>
                <a:effectLst/>
                <a:latin typeface="Meiryo" panose="020B0604030504040204" pitchFamily="50" charset="-128"/>
                <a:ea typeface="Meiryo" panose="020B0604030504040204" pitchFamily="50" charset="-128"/>
              </a:rPr>
              <a:t>回連続で総合１位に選出。</a:t>
            </a:r>
            <a:br>
              <a:rPr lang="ja-JP" altLang="en-US" sz="1600" b="0" dirty="0">
                <a:effectLst/>
              </a:rPr>
            </a:br>
            <a:r>
              <a:rPr lang="ja-JP" altLang="en-US" sz="1600" b="0" i="0" u="none" strike="noStrike" dirty="0">
                <a:solidFill>
                  <a:srgbClr val="000000"/>
                </a:solidFill>
                <a:effectLst/>
                <a:latin typeface="Meiryo" panose="020B0604030504040204" pitchFamily="50" charset="-128"/>
                <a:ea typeface="Meiryo" panose="020B0604030504040204" pitchFamily="50" charset="-128"/>
              </a:rPr>
              <a:t>しかし、福井県に住んでいる人たちから、「福井に住んでいて幸せだな」という実感を感じることが少なく、コーヒーのイベントを通じ、「小さな幸福を感じることができる」機会を作りたいと思います。</a:t>
            </a:r>
            <a:endParaRPr lang="ja-JP" altLang="en-US" sz="1600" dirty="0"/>
          </a:p>
        </p:txBody>
      </p:sp>
      <p:sp>
        <p:nvSpPr>
          <p:cNvPr id="27" name="Rectangle 4">
            <a:extLst>
              <a:ext uri="{FF2B5EF4-FFF2-40B4-BE49-F238E27FC236}">
                <a16:creationId xmlns:a16="http://schemas.microsoft.com/office/drawing/2014/main" id="{CA06DF7F-C590-1549-9051-7F93E6D63185}"/>
              </a:ext>
            </a:extLst>
          </p:cNvPr>
          <p:cNvSpPr>
            <a:spLocks noChangeArrowheads="1"/>
          </p:cNvSpPr>
          <p:nvPr/>
        </p:nvSpPr>
        <p:spPr bwMode="auto">
          <a:xfrm>
            <a:off x="5699125" y="1231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0" name="テキスト ボックス 29">
            <a:extLst>
              <a:ext uri="{FF2B5EF4-FFF2-40B4-BE49-F238E27FC236}">
                <a16:creationId xmlns:a16="http://schemas.microsoft.com/office/drawing/2014/main" id="{743C1015-7541-14D6-C051-E1253680F26C}"/>
              </a:ext>
            </a:extLst>
          </p:cNvPr>
          <p:cNvSpPr txBox="1"/>
          <p:nvPr/>
        </p:nvSpPr>
        <p:spPr>
          <a:xfrm>
            <a:off x="4589462" y="4370022"/>
            <a:ext cx="6955632" cy="461665"/>
          </a:xfrm>
          <a:prstGeom prst="rect">
            <a:avLst/>
          </a:prstGeom>
          <a:noFill/>
        </p:spPr>
        <p:txBody>
          <a:bodyPr wrap="square">
            <a:spAutoFit/>
          </a:bodyPr>
          <a:lstStyle/>
          <a:p>
            <a:pPr algn="ctr" rtl="0">
              <a:spcBef>
                <a:spcPts val="0"/>
              </a:spcBef>
              <a:spcAft>
                <a:spcPts val="0"/>
              </a:spcAft>
            </a:pPr>
            <a:r>
              <a:rPr lang="ja-JP" altLang="en-US" sz="2400" b="1" i="0" u="none" strike="noStrike" dirty="0">
                <a:solidFill>
                  <a:srgbClr val="000000"/>
                </a:solidFill>
                <a:effectLst/>
                <a:latin typeface="Meiryo" panose="020B0604030504040204" pitchFamily="50" charset="-128"/>
                <a:ea typeface="Meiryo" panose="020B0604030504040204" pitchFamily="50" charset="-128"/>
              </a:rPr>
              <a:t>福井の魅力あるお店を知って頂く</a:t>
            </a:r>
            <a:endParaRPr lang="ja-JP" altLang="en-US" sz="2400" dirty="0"/>
          </a:p>
        </p:txBody>
      </p:sp>
      <p:sp>
        <p:nvSpPr>
          <p:cNvPr id="31" name="テキスト ボックス 30">
            <a:extLst>
              <a:ext uri="{FF2B5EF4-FFF2-40B4-BE49-F238E27FC236}">
                <a16:creationId xmlns:a16="http://schemas.microsoft.com/office/drawing/2014/main" id="{0CA5C6AE-59DD-3898-9800-10690B8DB2BA}"/>
              </a:ext>
            </a:extLst>
          </p:cNvPr>
          <p:cNvSpPr txBox="1"/>
          <p:nvPr/>
        </p:nvSpPr>
        <p:spPr>
          <a:xfrm>
            <a:off x="5699125" y="4742728"/>
            <a:ext cx="5946377" cy="1815882"/>
          </a:xfrm>
          <a:prstGeom prst="rect">
            <a:avLst/>
          </a:prstGeom>
          <a:noFill/>
        </p:spPr>
        <p:txBody>
          <a:bodyPr wrap="square">
            <a:spAutoFit/>
          </a:bodyPr>
          <a:lstStyle/>
          <a:p>
            <a:pPr rtl="0">
              <a:spcBef>
                <a:spcPts val="0"/>
              </a:spcBef>
              <a:spcAft>
                <a:spcPts val="0"/>
              </a:spcAft>
            </a:pPr>
            <a:r>
              <a:rPr lang="ja-JP" altLang="en-US" sz="1600" b="0" i="0" u="none" strike="noStrike" dirty="0">
                <a:solidFill>
                  <a:srgbClr val="000000"/>
                </a:solidFill>
                <a:effectLst/>
                <a:latin typeface="Meiryo" panose="020B0604030504040204" pitchFamily="50" charset="-128"/>
                <a:ea typeface="Meiryo" panose="020B0604030504040204" pitchFamily="50" charset="-128"/>
              </a:rPr>
              <a:t>福井県には素晴らしいお店が沢山あります。</a:t>
            </a:r>
            <a:br>
              <a:rPr lang="en-US" altLang="ja-JP" sz="1600" b="0" i="0" u="none" strike="noStrike" dirty="0">
                <a:solidFill>
                  <a:srgbClr val="000000"/>
                </a:solidFill>
                <a:effectLst/>
                <a:latin typeface="Meiryo" panose="020B0604030504040204" pitchFamily="50" charset="-128"/>
                <a:ea typeface="Meiryo" panose="020B0604030504040204" pitchFamily="50" charset="-128"/>
              </a:rPr>
            </a:br>
            <a:r>
              <a:rPr lang="ja-JP" altLang="en-US" sz="1600" b="0" i="0" u="none" strike="noStrike" dirty="0">
                <a:solidFill>
                  <a:srgbClr val="000000"/>
                </a:solidFill>
                <a:effectLst/>
                <a:latin typeface="Meiryo" panose="020B0604030504040204" pitchFamily="50" charset="-128"/>
                <a:ea typeface="Meiryo" panose="020B0604030504040204" pitchFamily="50" charset="-128"/>
              </a:rPr>
              <a:t>イベントを通して、コーヒー好きの方にコーヒー店はもちろん様々なお店の商品</a:t>
            </a:r>
            <a:r>
              <a:rPr lang="ja-JP" altLang="en-US" sz="1600" dirty="0">
                <a:solidFill>
                  <a:srgbClr val="000000"/>
                </a:solidFill>
                <a:latin typeface="Meiryo" panose="020B0604030504040204" pitchFamily="50" charset="-128"/>
                <a:ea typeface="Meiryo" panose="020B0604030504040204" pitchFamily="50" charset="-128"/>
              </a:rPr>
              <a:t>・</a:t>
            </a:r>
            <a:r>
              <a:rPr lang="ja-JP" altLang="en-US" sz="1600" b="0" i="0" u="none" strike="noStrike" dirty="0">
                <a:solidFill>
                  <a:srgbClr val="000000"/>
                </a:solidFill>
                <a:effectLst/>
                <a:latin typeface="Meiryo" panose="020B0604030504040204" pitchFamily="50" charset="-128"/>
                <a:ea typeface="Meiryo" panose="020B0604030504040204" pitchFamily="50" charset="-128"/>
              </a:rPr>
              <a:t>サービス・こだわりを知って頂きたい。</a:t>
            </a:r>
            <a:endParaRPr lang="en-US" altLang="ja-JP" sz="1600" b="0" i="0" u="none" strike="noStrike" dirty="0">
              <a:solidFill>
                <a:srgbClr val="000000"/>
              </a:solidFill>
              <a:effectLst/>
              <a:latin typeface="Meiryo" panose="020B0604030504040204" pitchFamily="50" charset="-128"/>
              <a:ea typeface="Meiryo" panose="020B0604030504040204" pitchFamily="50" charset="-128"/>
            </a:endParaRPr>
          </a:p>
          <a:p>
            <a:pPr rtl="0">
              <a:spcBef>
                <a:spcPts val="0"/>
              </a:spcBef>
              <a:spcAft>
                <a:spcPts val="0"/>
              </a:spcAft>
            </a:pPr>
            <a:r>
              <a:rPr lang="ja-JP" altLang="en-US" sz="1600" dirty="0">
                <a:solidFill>
                  <a:srgbClr val="000000"/>
                </a:solidFill>
                <a:latin typeface="Meiryo" panose="020B0604030504040204" pitchFamily="50" charset="-128"/>
                <a:ea typeface="Meiryo" panose="020B0604030504040204" pitchFamily="50" charset="-128"/>
              </a:rPr>
              <a:t>コーヒーを普段余り飲まない方にも、こだわりのコーヒーを飲んで頂き、コーヒーの魅力を知って頂きたい。</a:t>
            </a:r>
            <a:endParaRPr lang="en-US" altLang="ja-JP" sz="1600" dirty="0">
              <a:solidFill>
                <a:srgbClr val="000000"/>
              </a:solidFill>
              <a:latin typeface="Meiryo" panose="020B0604030504040204" pitchFamily="50" charset="-128"/>
              <a:ea typeface="Meiryo" panose="020B0604030504040204" pitchFamily="50" charset="-128"/>
            </a:endParaRPr>
          </a:p>
          <a:p>
            <a:pPr rtl="0">
              <a:spcBef>
                <a:spcPts val="0"/>
              </a:spcBef>
              <a:spcAft>
                <a:spcPts val="0"/>
              </a:spcAft>
            </a:pPr>
            <a:r>
              <a:rPr lang="ja-JP" altLang="en-US" sz="1600" dirty="0">
                <a:solidFill>
                  <a:srgbClr val="000000"/>
                </a:solidFill>
                <a:latin typeface="Meiryo" panose="020B0604030504040204" pitchFamily="50" charset="-128"/>
                <a:ea typeface="Meiryo" panose="020B0604030504040204" pitchFamily="50" charset="-128"/>
              </a:rPr>
              <a:t>コーヒーを通して、知りたい消費者、伝えたいお店を繋げる場の提供を行いたいと思っております。</a:t>
            </a:r>
            <a:endParaRPr lang="en-US" altLang="ja-JP" sz="1600" dirty="0">
              <a:solidFill>
                <a:srgbClr val="000000"/>
              </a:solidFill>
              <a:latin typeface="Meiryo" panose="020B0604030504040204" pitchFamily="50" charset="-128"/>
              <a:ea typeface="Meiryo" panose="020B0604030504040204" pitchFamily="50" charset="-128"/>
            </a:endParaRPr>
          </a:p>
        </p:txBody>
      </p:sp>
      <p:sp>
        <p:nvSpPr>
          <p:cNvPr id="9" name="テキスト ボックス 8">
            <a:extLst>
              <a:ext uri="{FF2B5EF4-FFF2-40B4-BE49-F238E27FC236}">
                <a16:creationId xmlns:a16="http://schemas.microsoft.com/office/drawing/2014/main" id="{9EFBF418-FA26-CB2A-DD46-CFFD1B5BD513}"/>
              </a:ext>
            </a:extLst>
          </p:cNvPr>
          <p:cNvSpPr txBox="1"/>
          <p:nvPr/>
        </p:nvSpPr>
        <p:spPr>
          <a:xfrm>
            <a:off x="11882439" y="6495814"/>
            <a:ext cx="282450" cy="338554"/>
          </a:xfrm>
          <a:prstGeom prst="rect">
            <a:avLst/>
          </a:prstGeom>
          <a:noFill/>
        </p:spPr>
        <p:txBody>
          <a:bodyPr wrap="none" rtlCol="0">
            <a:spAutoFit/>
          </a:bodyPr>
          <a:lstStyle/>
          <a:p>
            <a:r>
              <a:rPr lang="en-US" altLang="ja-JP" sz="1600" dirty="0">
                <a:latin typeface="HGP明朝B" panose="02020800000000000000" pitchFamily="18" charset="-128"/>
                <a:ea typeface="HGP明朝B" panose="02020800000000000000" pitchFamily="18" charset="-128"/>
              </a:rPr>
              <a:t>2</a:t>
            </a:r>
            <a:endParaRPr kumimoji="1" lang="ja-JP" altLang="en-US" sz="1600" dirty="0">
              <a:latin typeface="HGP明朝B" panose="02020800000000000000" pitchFamily="18" charset="-128"/>
              <a:ea typeface="HGP明朝B" panose="02020800000000000000" pitchFamily="18" charset="-128"/>
            </a:endParaRPr>
          </a:p>
        </p:txBody>
      </p:sp>
      <p:pic>
        <p:nvPicPr>
          <p:cNvPr id="10" name="図 9">
            <a:extLst>
              <a:ext uri="{FF2B5EF4-FFF2-40B4-BE49-F238E27FC236}">
                <a16:creationId xmlns:a16="http://schemas.microsoft.com/office/drawing/2014/main" id="{EF70C3D4-DFA1-EABE-C8BD-ADB1A90AB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86" y="322328"/>
            <a:ext cx="351798" cy="411696"/>
          </a:xfrm>
          <a:prstGeom prst="rect">
            <a:avLst/>
          </a:prstGeom>
        </p:spPr>
      </p:pic>
    </p:spTree>
    <p:extLst>
      <p:ext uri="{BB962C8B-B14F-4D97-AF65-F5344CB8AC3E}">
        <p14:creationId xmlns:p14="http://schemas.microsoft.com/office/powerpoint/2010/main" val="427454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70395-B8A8-5D54-CC2D-6FD81BB722BB}"/>
              </a:ext>
            </a:extLst>
          </p:cNvPr>
          <p:cNvSpPr>
            <a:spLocks noGrp="1"/>
          </p:cNvSpPr>
          <p:nvPr>
            <p:ph type="title"/>
          </p:nvPr>
        </p:nvSpPr>
        <p:spPr>
          <a:xfrm>
            <a:off x="478631" y="114300"/>
            <a:ext cx="3071813" cy="920750"/>
          </a:xfrm>
        </p:spPr>
        <p:txBody>
          <a:bodyPr>
            <a:normAutofit/>
          </a:bodyPr>
          <a:lstStyle/>
          <a:p>
            <a:r>
              <a:rPr lang="ja-JP" altLang="en-US" sz="3200" dirty="0">
                <a:ea typeface="+mn-ea"/>
              </a:rPr>
              <a:t>　</a:t>
            </a:r>
            <a:r>
              <a:rPr kumimoji="1" lang="ja-JP" altLang="en-US" sz="3200" dirty="0">
                <a:ea typeface="+mn-ea"/>
              </a:rPr>
              <a:t>コンセプト</a:t>
            </a:r>
          </a:p>
        </p:txBody>
      </p:sp>
      <p:sp>
        <p:nvSpPr>
          <p:cNvPr id="27" name="Rectangle 4">
            <a:extLst>
              <a:ext uri="{FF2B5EF4-FFF2-40B4-BE49-F238E27FC236}">
                <a16:creationId xmlns:a16="http://schemas.microsoft.com/office/drawing/2014/main" id="{CA06DF7F-C590-1549-9051-7F93E6D63185}"/>
              </a:ext>
            </a:extLst>
          </p:cNvPr>
          <p:cNvSpPr>
            <a:spLocks noChangeArrowheads="1"/>
          </p:cNvSpPr>
          <p:nvPr/>
        </p:nvSpPr>
        <p:spPr bwMode="auto">
          <a:xfrm>
            <a:off x="5699125" y="1231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テキスト ボックス 8">
            <a:extLst>
              <a:ext uri="{FF2B5EF4-FFF2-40B4-BE49-F238E27FC236}">
                <a16:creationId xmlns:a16="http://schemas.microsoft.com/office/drawing/2014/main" id="{B7523828-F943-9105-9129-5209814E503D}"/>
              </a:ext>
            </a:extLst>
          </p:cNvPr>
          <p:cNvSpPr txBox="1"/>
          <p:nvPr/>
        </p:nvSpPr>
        <p:spPr>
          <a:xfrm>
            <a:off x="-284037" y="1641175"/>
            <a:ext cx="5629275" cy="400110"/>
          </a:xfrm>
          <a:prstGeom prst="rect">
            <a:avLst/>
          </a:prstGeom>
          <a:noFill/>
        </p:spPr>
        <p:txBody>
          <a:bodyPr wrap="square">
            <a:spAutoFit/>
          </a:bodyPr>
          <a:lstStyle/>
          <a:p>
            <a:pPr algn="ctr" rtl="0">
              <a:spcBef>
                <a:spcPts val="0"/>
              </a:spcBef>
              <a:spcAft>
                <a:spcPts val="0"/>
              </a:spcAft>
            </a:pPr>
            <a:r>
              <a:rPr lang="ja-JP" altLang="en-US" sz="2000" b="1" i="0" u="none" strike="noStrike" dirty="0">
                <a:solidFill>
                  <a:srgbClr val="000000"/>
                </a:solidFill>
                <a:effectLst/>
                <a:latin typeface="Meiryo" panose="020B0604030504040204" pitchFamily="50" charset="-128"/>
                <a:ea typeface="Meiryo" panose="020B0604030504040204" pitchFamily="50" charset="-128"/>
              </a:rPr>
              <a:t>「 </a:t>
            </a:r>
            <a:r>
              <a:rPr lang="en-US" altLang="ja-JP" sz="2000" b="1" i="0" u="none" strike="noStrike" dirty="0">
                <a:solidFill>
                  <a:srgbClr val="000000"/>
                </a:solidFill>
                <a:effectLst/>
                <a:latin typeface="Meiryo" panose="020B0604030504040204" pitchFamily="50" charset="-128"/>
                <a:ea typeface="Meiryo" panose="020B0604030504040204" pitchFamily="50" charset="-128"/>
              </a:rPr>
              <a:t>FUKUI Brew</a:t>
            </a:r>
            <a:r>
              <a:rPr lang="ja-JP" altLang="en-US" sz="2000" b="1" i="0" u="none" strike="noStrike" dirty="0">
                <a:solidFill>
                  <a:srgbClr val="000000"/>
                </a:solidFill>
                <a:effectLst/>
                <a:latin typeface="Meiryo" panose="020B0604030504040204" pitchFamily="50" charset="-128"/>
                <a:ea typeface="Meiryo" panose="020B0604030504040204" pitchFamily="50" charset="-128"/>
              </a:rPr>
              <a:t>（福井ブリュー） 」</a:t>
            </a:r>
            <a:endParaRPr lang="ja-JP" altLang="en-US" sz="2000" dirty="0"/>
          </a:p>
        </p:txBody>
      </p:sp>
      <p:sp>
        <p:nvSpPr>
          <p:cNvPr id="11" name="テキスト ボックス 10">
            <a:extLst>
              <a:ext uri="{FF2B5EF4-FFF2-40B4-BE49-F238E27FC236}">
                <a16:creationId xmlns:a16="http://schemas.microsoft.com/office/drawing/2014/main" id="{01C43E71-E649-010F-17CE-0206BDC3F591}"/>
              </a:ext>
            </a:extLst>
          </p:cNvPr>
          <p:cNvSpPr txBox="1"/>
          <p:nvPr/>
        </p:nvSpPr>
        <p:spPr>
          <a:xfrm>
            <a:off x="416919" y="1993585"/>
            <a:ext cx="7926572" cy="2308324"/>
          </a:xfrm>
          <a:prstGeom prst="rect">
            <a:avLst/>
          </a:prstGeom>
          <a:noFill/>
        </p:spPr>
        <p:txBody>
          <a:bodyPr wrap="square">
            <a:spAutoFit/>
          </a:bodyPr>
          <a:lstStyle/>
          <a:p>
            <a:pPr rtl="0">
              <a:spcBef>
                <a:spcPts val="0"/>
              </a:spcBef>
              <a:spcAft>
                <a:spcPts val="0"/>
              </a:spcAft>
            </a:pPr>
            <a:r>
              <a:rPr lang="en-US" altLang="ja-JP" sz="1200" b="0" i="0" u="none" strike="noStrike" spc="300" dirty="0">
                <a:solidFill>
                  <a:srgbClr val="000000"/>
                </a:solidFill>
                <a:effectLst/>
                <a:latin typeface="Meiryo" panose="020B0604030504040204" pitchFamily="50" charset="-128"/>
                <a:ea typeface="Meiryo" panose="020B0604030504040204" pitchFamily="50" charset="-128"/>
              </a:rPr>
              <a:t>【 Brew</a:t>
            </a:r>
            <a:r>
              <a:rPr lang="ja-JP" altLang="en-US" sz="1200" b="0" i="0" u="none" strike="noStrike" spc="300" dirty="0">
                <a:solidFill>
                  <a:srgbClr val="000000"/>
                </a:solidFill>
                <a:effectLst/>
                <a:latin typeface="Meiryo" panose="020B0604030504040204" pitchFamily="50" charset="-128"/>
                <a:ea typeface="Meiryo" panose="020B0604030504040204" pitchFamily="50" charset="-128"/>
              </a:rPr>
              <a:t>とは</a:t>
            </a:r>
            <a:r>
              <a:rPr lang="en-US" altLang="ja-JP" sz="1200" b="0" i="0" u="none" strike="noStrike" spc="300" dirty="0">
                <a:solidFill>
                  <a:srgbClr val="000000"/>
                </a:solidFill>
                <a:effectLst/>
                <a:latin typeface="Meiryo" panose="020B0604030504040204" pitchFamily="50" charset="-128"/>
                <a:ea typeface="Meiryo" panose="020B0604030504040204" pitchFamily="50" charset="-128"/>
              </a:rPr>
              <a:t>】</a:t>
            </a:r>
            <a:br>
              <a:rPr lang="ja-JP" altLang="en-US" sz="1200" b="0" spc="300" dirty="0">
                <a:effectLst/>
              </a:rPr>
            </a:br>
            <a:r>
              <a:rPr lang="en-US" altLang="ja-JP" sz="1200" b="0" i="0" u="none" strike="noStrike" spc="300" dirty="0">
                <a:solidFill>
                  <a:srgbClr val="000000"/>
                </a:solidFill>
                <a:effectLst/>
                <a:latin typeface="Meiryo" panose="020B0604030504040204" pitchFamily="50" charset="-128"/>
                <a:ea typeface="Meiryo" panose="020B0604030504040204" pitchFamily="50" charset="-128"/>
              </a:rPr>
              <a:t>Brew</a:t>
            </a:r>
            <a:r>
              <a:rPr lang="ja-JP" altLang="en-US" sz="1200" b="0" i="0" u="none" strike="noStrike" spc="300" dirty="0">
                <a:solidFill>
                  <a:srgbClr val="000000"/>
                </a:solidFill>
                <a:effectLst/>
                <a:latin typeface="Meiryo" panose="020B0604030504040204" pitchFamily="50" charset="-128"/>
                <a:ea typeface="Meiryo" panose="020B0604030504040204" pitchFamily="50" charset="-128"/>
              </a:rPr>
              <a:t>： </a:t>
            </a:r>
            <a:r>
              <a:rPr lang="en-US" altLang="ja-JP" sz="1200" b="0" i="0" u="none" strike="noStrike" spc="300" dirty="0">
                <a:solidFill>
                  <a:srgbClr val="000000"/>
                </a:solidFill>
                <a:effectLst/>
                <a:latin typeface="Meiryo" panose="020B0604030504040204" pitchFamily="50" charset="-128"/>
                <a:ea typeface="Meiryo" panose="020B0604030504040204" pitchFamily="50" charset="-128"/>
              </a:rPr>
              <a:t>〜</a:t>
            </a:r>
            <a:r>
              <a:rPr lang="ja-JP" altLang="en-US" sz="1200" b="0" i="0" u="none" strike="noStrike" spc="300" dirty="0">
                <a:solidFill>
                  <a:srgbClr val="000000"/>
                </a:solidFill>
                <a:effectLst/>
                <a:latin typeface="Meiryo" panose="020B0604030504040204" pitchFamily="50" charset="-128"/>
                <a:ea typeface="Meiryo" panose="020B0604030504040204" pitchFamily="50" charset="-128"/>
              </a:rPr>
              <a:t>を入れる、抽出する、醸造する</a:t>
            </a:r>
            <a:br>
              <a:rPr lang="ja-JP" altLang="en-US" sz="1200" b="0" spc="300" dirty="0">
                <a:effectLst/>
              </a:rPr>
            </a:br>
            <a:r>
              <a:rPr lang="ja-JP" altLang="en-US" sz="1200" b="0" i="0" u="none" strike="noStrike" spc="300" dirty="0">
                <a:solidFill>
                  <a:srgbClr val="000000"/>
                </a:solidFill>
                <a:effectLst/>
                <a:latin typeface="Meiryo" panose="020B0604030504040204" pitchFamily="50" charset="-128"/>
                <a:ea typeface="Meiryo" panose="020B0604030504040204" pitchFamily="50" charset="-128"/>
              </a:rPr>
              <a:t>コーヒーの言葉でよく聞く言葉として、コールドブリューコーヒーがあります。これは、低温の水でじっくりと抽出されたコーヒーです。</a:t>
            </a:r>
            <a:endParaRPr lang="ja-JP" altLang="en-US" sz="1200" b="0" spc="300" dirty="0">
              <a:effectLst/>
            </a:endParaRPr>
          </a:p>
          <a:p>
            <a:pPr rtl="0">
              <a:spcBef>
                <a:spcPts val="0"/>
              </a:spcBef>
              <a:spcAft>
                <a:spcPts val="0"/>
              </a:spcAft>
            </a:pPr>
            <a:r>
              <a:rPr lang="ja-JP" altLang="en-US" sz="1200" b="0" i="0" u="none" strike="noStrike" spc="300" dirty="0">
                <a:solidFill>
                  <a:srgbClr val="000000"/>
                </a:solidFill>
                <a:effectLst/>
                <a:latin typeface="Meiryo" panose="020B0604030504040204" pitchFamily="50" charset="-128"/>
                <a:ea typeface="Meiryo" panose="020B0604030504040204" pitchFamily="50" charset="-128"/>
              </a:rPr>
              <a:t>つまり、</a:t>
            </a:r>
            <a:r>
              <a:rPr lang="en-US" altLang="ja-JP" sz="1200" b="0" i="0" u="none" strike="noStrike" spc="300" dirty="0">
                <a:solidFill>
                  <a:srgbClr val="000000"/>
                </a:solidFill>
                <a:effectLst/>
                <a:latin typeface="Meiryo" panose="020B0604030504040204" pitchFamily="50" charset="-128"/>
                <a:ea typeface="Meiryo" panose="020B0604030504040204" pitchFamily="50" charset="-128"/>
              </a:rPr>
              <a:t>Brew</a:t>
            </a:r>
            <a:r>
              <a:rPr lang="ja-JP" altLang="en-US" sz="1200" b="0" i="0" u="none" strike="noStrike" spc="300" dirty="0">
                <a:solidFill>
                  <a:srgbClr val="000000"/>
                </a:solidFill>
                <a:effectLst/>
                <a:latin typeface="Meiryo" panose="020B0604030504040204" pitchFamily="50" charset="-128"/>
                <a:ea typeface="Meiryo" panose="020B0604030504040204" pitchFamily="50" charset="-128"/>
              </a:rPr>
              <a:t>は「</a:t>
            </a:r>
            <a:r>
              <a:rPr lang="en-US" altLang="ja-JP" sz="1200" b="0" i="0" u="none" strike="noStrike" spc="300" dirty="0">
                <a:solidFill>
                  <a:srgbClr val="000000"/>
                </a:solidFill>
                <a:effectLst/>
                <a:latin typeface="Meiryo" panose="020B0604030504040204" pitchFamily="50" charset="-128"/>
                <a:ea typeface="Meiryo" panose="020B0604030504040204" pitchFamily="50" charset="-128"/>
              </a:rPr>
              <a:t>〜</a:t>
            </a:r>
            <a:r>
              <a:rPr lang="ja-JP" altLang="en-US" sz="1200" b="0" i="0" u="none" strike="noStrike" spc="300" dirty="0">
                <a:solidFill>
                  <a:srgbClr val="000000"/>
                </a:solidFill>
                <a:effectLst/>
                <a:latin typeface="Meiryo" panose="020B0604030504040204" pitchFamily="50" charset="-128"/>
                <a:ea typeface="Meiryo" panose="020B0604030504040204" pitchFamily="50" charset="-128"/>
              </a:rPr>
              <a:t>を入れる」「抽出する」という意味を持ちます。</a:t>
            </a:r>
            <a:endParaRPr lang="ja-JP" altLang="en-US" sz="1200" b="0" spc="300" dirty="0">
              <a:effectLst/>
            </a:endParaRPr>
          </a:p>
          <a:p>
            <a:pPr rtl="0">
              <a:spcBef>
                <a:spcPts val="0"/>
              </a:spcBef>
              <a:spcAft>
                <a:spcPts val="0"/>
              </a:spcAft>
            </a:pPr>
            <a:br>
              <a:rPr lang="ja-JP" altLang="en-US" sz="1200" b="0" spc="300" dirty="0">
                <a:effectLst/>
              </a:rPr>
            </a:br>
            <a:r>
              <a:rPr lang="en-US" altLang="ja-JP" sz="1200" b="0" i="0" u="none" strike="noStrike" spc="300" dirty="0">
                <a:solidFill>
                  <a:srgbClr val="000000"/>
                </a:solidFill>
                <a:effectLst/>
                <a:latin typeface="Meiryo" panose="020B0604030504040204" pitchFamily="50" charset="-128"/>
                <a:ea typeface="Meiryo" panose="020B0604030504040204" pitchFamily="50" charset="-128"/>
              </a:rPr>
              <a:t>【 FUKUI Brew 】</a:t>
            </a:r>
            <a:br>
              <a:rPr lang="ja-JP" altLang="en-US" sz="1200" b="0" spc="300" dirty="0">
                <a:effectLst/>
              </a:rPr>
            </a:br>
            <a:r>
              <a:rPr lang="en-US" altLang="ja-JP" sz="1200" b="0" i="0" u="none" strike="noStrike" spc="300" dirty="0">
                <a:solidFill>
                  <a:srgbClr val="000000"/>
                </a:solidFill>
                <a:effectLst/>
                <a:latin typeface="Meiryo" panose="020B0604030504040204" pitchFamily="50" charset="-128"/>
                <a:ea typeface="Meiryo" panose="020B0604030504040204" pitchFamily="50" charset="-128"/>
              </a:rPr>
              <a:t>Fukui Coffee Festival 2022</a:t>
            </a:r>
            <a:r>
              <a:rPr lang="ja-JP" altLang="en-US" sz="1200" b="0" i="0" u="none" strike="noStrike" spc="300" dirty="0">
                <a:solidFill>
                  <a:srgbClr val="000000"/>
                </a:solidFill>
                <a:effectLst/>
                <a:latin typeface="Meiryo" panose="020B0604030504040204" pitchFamily="50" charset="-128"/>
                <a:ea typeface="Meiryo" panose="020B0604030504040204" pitchFamily="50" charset="-128"/>
              </a:rPr>
              <a:t>では、「コーヒーを通して福井の小さな幸せを感じることができる」イベントを開催。</a:t>
            </a:r>
            <a:endParaRPr lang="ja-JP" altLang="en-US" sz="1200" b="0" spc="300" dirty="0">
              <a:effectLst/>
            </a:endParaRPr>
          </a:p>
          <a:p>
            <a:pPr rtl="0">
              <a:spcBef>
                <a:spcPts val="0"/>
              </a:spcBef>
              <a:spcAft>
                <a:spcPts val="0"/>
              </a:spcAft>
            </a:pPr>
            <a:br>
              <a:rPr lang="ja-JP" altLang="en-US" sz="1200" b="0" spc="300" dirty="0">
                <a:effectLst/>
              </a:rPr>
            </a:br>
            <a:r>
              <a:rPr lang="ja-JP" altLang="en-US" sz="1200" b="0" i="0" u="none" strike="noStrike" spc="300" dirty="0">
                <a:solidFill>
                  <a:srgbClr val="000000"/>
                </a:solidFill>
                <a:effectLst/>
                <a:latin typeface="Meiryo" panose="020B0604030504040204" pitchFamily="50" charset="-128"/>
                <a:ea typeface="Meiryo" panose="020B0604030504040204" pitchFamily="50" charset="-128"/>
              </a:rPr>
              <a:t>人、自然、食、カルチャーなどを通じて、福井の小さな幸せを抽出し、イベントに参加した人達に身近に感じることができる幸せや価値を再認識してもらう場所を提供します。</a:t>
            </a:r>
            <a:endParaRPr lang="ja-JP" altLang="en-US" sz="1200" spc="300" dirty="0"/>
          </a:p>
        </p:txBody>
      </p:sp>
      <p:pic>
        <p:nvPicPr>
          <p:cNvPr id="18" name="図 17">
            <a:extLst>
              <a:ext uri="{FF2B5EF4-FFF2-40B4-BE49-F238E27FC236}">
                <a16:creationId xmlns:a16="http://schemas.microsoft.com/office/drawing/2014/main" id="{5A8226C1-7B88-5A99-FEA2-0C917D038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7297" y="4096491"/>
            <a:ext cx="2893101" cy="2893101"/>
          </a:xfrm>
          <a:prstGeom prst="rect">
            <a:avLst/>
          </a:prstGeom>
        </p:spPr>
      </p:pic>
      <p:sp>
        <p:nvSpPr>
          <p:cNvPr id="20" name="テキスト ボックス 19">
            <a:extLst>
              <a:ext uri="{FF2B5EF4-FFF2-40B4-BE49-F238E27FC236}">
                <a16:creationId xmlns:a16="http://schemas.microsoft.com/office/drawing/2014/main" id="{4F00BCFA-4DED-0D52-A41B-0EA8EF992C28}"/>
              </a:ext>
            </a:extLst>
          </p:cNvPr>
          <p:cNvSpPr txBox="1"/>
          <p:nvPr/>
        </p:nvSpPr>
        <p:spPr>
          <a:xfrm>
            <a:off x="9685333" y="4203905"/>
            <a:ext cx="646331" cy="369332"/>
          </a:xfrm>
          <a:prstGeom prst="rect">
            <a:avLst/>
          </a:prstGeom>
          <a:noFill/>
        </p:spPr>
        <p:txBody>
          <a:bodyPr wrap="square" rtlCol="0">
            <a:spAutoFit/>
          </a:bodyPr>
          <a:lstStyle/>
          <a:p>
            <a:r>
              <a:rPr kumimoji="1" lang="ja-JP" altLang="en-US" dirty="0"/>
              <a:t>雑貨</a:t>
            </a:r>
          </a:p>
        </p:txBody>
      </p:sp>
      <p:sp>
        <p:nvSpPr>
          <p:cNvPr id="25" name="テキスト ボックス 24">
            <a:extLst>
              <a:ext uri="{FF2B5EF4-FFF2-40B4-BE49-F238E27FC236}">
                <a16:creationId xmlns:a16="http://schemas.microsoft.com/office/drawing/2014/main" id="{64144340-DA32-7FEC-8999-464A734F380E}"/>
              </a:ext>
            </a:extLst>
          </p:cNvPr>
          <p:cNvSpPr txBox="1"/>
          <p:nvPr/>
        </p:nvSpPr>
        <p:spPr>
          <a:xfrm>
            <a:off x="10331664" y="4388571"/>
            <a:ext cx="415498" cy="369332"/>
          </a:xfrm>
          <a:prstGeom prst="rect">
            <a:avLst/>
          </a:prstGeom>
          <a:noFill/>
        </p:spPr>
        <p:txBody>
          <a:bodyPr wrap="square" rtlCol="0">
            <a:spAutoFit/>
          </a:bodyPr>
          <a:lstStyle/>
          <a:p>
            <a:r>
              <a:rPr lang="ja-JP" altLang="en-US" dirty="0"/>
              <a:t>本</a:t>
            </a:r>
            <a:endParaRPr kumimoji="1" lang="ja-JP" altLang="en-US" dirty="0"/>
          </a:p>
        </p:txBody>
      </p:sp>
      <p:sp>
        <p:nvSpPr>
          <p:cNvPr id="26" name="テキスト ボックス 25">
            <a:extLst>
              <a:ext uri="{FF2B5EF4-FFF2-40B4-BE49-F238E27FC236}">
                <a16:creationId xmlns:a16="http://schemas.microsoft.com/office/drawing/2014/main" id="{8AD49920-AB49-3875-BF3E-0039D477AEEE}"/>
              </a:ext>
            </a:extLst>
          </p:cNvPr>
          <p:cNvSpPr txBox="1"/>
          <p:nvPr/>
        </p:nvSpPr>
        <p:spPr>
          <a:xfrm>
            <a:off x="10216247" y="3780866"/>
            <a:ext cx="646331" cy="369332"/>
          </a:xfrm>
          <a:prstGeom prst="rect">
            <a:avLst/>
          </a:prstGeom>
          <a:noFill/>
        </p:spPr>
        <p:txBody>
          <a:bodyPr wrap="square" rtlCol="0">
            <a:spAutoFit/>
          </a:bodyPr>
          <a:lstStyle/>
          <a:p>
            <a:r>
              <a:rPr kumimoji="1" lang="ja-JP" altLang="en-US" dirty="0"/>
              <a:t>自然</a:t>
            </a:r>
          </a:p>
        </p:txBody>
      </p:sp>
      <p:sp>
        <p:nvSpPr>
          <p:cNvPr id="28" name="テキスト ボックス 27">
            <a:extLst>
              <a:ext uri="{FF2B5EF4-FFF2-40B4-BE49-F238E27FC236}">
                <a16:creationId xmlns:a16="http://schemas.microsoft.com/office/drawing/2014/main" id="{3E5D70AD-70A0-725A-597D-AA95A85AC76F}"/>
              </a:ext>
            </a:extLst>
          </p:cNvPr>
          <p:cNvSpPr txBox="1"/>
          <p:nvPr/>
        </p:nvSpPr>
        <p:spPr>
          <a:xfrm>
            <a:off x="10944227" y="3640190"/>
            <a:ext cx="415498" cy="369332"/>
          </a:xfrm>
          <a:prstGeom prst="rect">
            <a:avLst/>
          </a:prstGeom>
          <a:noFill/>
        </p:spPr>
        <p:txBody>
          <a:bodyPr wrap="square" rtlCol="0">
            <a:spAutoFit/>
          </a:bodyPr>
          <a:lstStyle/>
          <a:p>
            <a:r>
              <a:rPr kumimoji="1" lang="ja-JP" altLang="en-US" dirty="0"/>
              <a:t>人</a:t>
            </a:r>
          </a:p>
        </p:txBody>
      </p:sp>
      <p:sp>
        <p:nvSpPr>
          <p:cNvPr id="29" name="テキスト ボックス 28">
            <a:extLst>
              <a:ext uri="{FF2B5EF4-FFF2-40B4-BE49-F238E27FC236}">
                <a16:creationId xmlns:a16="http://schemas.microsoft.com/office/drawing/2014/main" id="{29FA5BEE-ED78-2D47-1C15-6BF2E7868156}"/>
              </a:ext>
            </a:extLst>
          </p:cNvPr>
          <p:cNvSpPr txBox="1"/>
          <p:nvPr/>
        </p:nvSpPr>
        <p:spPr>
          <a:xfrm>
            <a:off x="9289494" y="3686357"/>
            <a:ext cx="646331" cy="369332"/>
          </a:xfrm>
          <a:prstGeom prst="rect">
            <a:avLst/>
          </a:prstGeom>
          <a:noFill/>
        </p:spPr>
        <p:txBody>
          <a:bodyPr wrap="square" rtlCol="0">
            <a:spAutoFit/>
          </a:bodyPr>
          <a:lstStyle/>
          <a:p>
            <a:r>
              <a:rPr lang="ja-JP" altLang="en-US" dirty="0"/>
              <a:t>音楽</a:t>
            </a:r>
            <a:endParaRPr kumimoji="1" lang="ja-JP" altLang="en-US" dirty="0"/>
          </a:p>
        </p:txBody>
      </p:sp>
      <p:cxnSp>
        <p:nvCxnSpPr>
          <p:cNvPr id="23" name="直線矢印コネクタ 22">
            <a:extLst>
              <a:ext uri="{FF2B5EF4-FFF2-40B4-BE49-F238E27FC236}">
                <a16:creationId xmlns:a16="http://schemas.microsoft.com/office/drawing/2014/main" id="{2DB67DD5-0D2E-4A3A-5AFD-FE494712CCD0}"/>
              </a:ext>
            </a:extLst>
          </p:cNvPr>
          <p:cNvCxnSpPr>
            <a:cxnSpLocks/>
          </p:cNvCxnSpPr>
          <p:nvPr/>
        </p:nvCxnSpPr>
        <p:spPr>
          <a:xfrm>
            <a:off x="8943839" y="3704845"/>
            <a:ext cx="983010" cy="9770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a:extLst>
              <a:ext uri="{FF2B5EF4-FFF2-40B4-BE49-F238E27FC236}">
                <a16:creationId xmlns:a16="http://schemas.microsoft.com/office/drawing/2014/main" id="{9AF3DD2A-7416-3198-58E3-A81854599BF3}"/>
              </a:ext>
            </a:extLst>
          </p:cNvPr>
          <p:cNvCxnSpPr>
            <a:cxnSpLocks/>
          </p:cNvCxnSpPr>
          <p:nvPr/>
        </p:nvCxnSpPr>
        <p:spPr>
          <a:xfrm flipH="1">
            <a:off x="10932012" y="3728225"/>
            <a:ext cx="694250" cy="9604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楕円 33">
            <a:extLst>
              <a:ext uri="{FF2B5EF4-FFF2-40B4-BE49-F238E27FC236}">
                <a16:creationId xmlns:a16="http://schemas.microsoft.com/office/drawing/2014/main" id="{4B10D90C-ABEB-250E-2FC5-F996A4CCE1AF}"/>
              </a:ext>
            </a:extLst>
          </p:cNvPr>
          <p:cNvSpPr/>
          <p:nvPr/>
        </p:nvSpPr>
        <p:spPr>
          <a:xfrm>
            <a:off x="10206603" y="5913889"/>
            <a:ext cx="221902" cy="17974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幸</a:t>
            </a:r>
          </a:p>
        </p:txBody>
      </p:sp>
      <p:sp>
        <p:nvSpPr>
          <p:cNvPr id="35" name="楕円 34">
            <a:extLst>
              <a:ext uri="{FF2B5EF4-FFF2-40B4-BE49-F238E27FC236}">
                <a16:creationId xmlns:a16="http://schemas.microsoft.com/office/drawing/2014/main" id="{1C3482F5-DC16-9399-C79D-9B1713A17567}"/>
              </a:ext>
            </a:extLst>
          </p:cNvPr>
          <p:cNvSpPr/>
          <p:nvPr/>
        </p:nvSpPr>
        <p:spPr>
          <a:xfrm>
            <a:off x="10539412" y="6032494"/>
            <a:ext cx="221902" cy="17974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幸</a:t>
            </a:r>
          </a:p>
        </p:txBody>
      </p:sp>
      <p:sp>
        <p:nvSpPr>
          <p:cNvPr id="36" name="四角形: 角を丸くする 35">
            <a:extLst>
              <a:ext uri="{FF2B5EF4-FFF2-40B4-BE49-F238E27FC236}">
                <a16:creationId xmlns:a16="http://schemas.microsoft.com/office/drawing/2014/main" id="{52E9D920-87FB-5BC1-49D0-CEEB6CD0A5C0}"/>
              </a:ext>
            </a:extLst>
          </p:cNvPr>
          <p:cNvSpPr/>
          <p:nvPr/>
        </p:nvSpPr>
        <p:spPr>
          <a:xfrm>
            <a:off x="9987852" y="6386931"/>
            <a:ext cx="944160" cy="21979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小さな幸せ</a:t>
            </a:r>
          </a:p>
        </p:txBody>
      </p:sp>
      <p:sp>
        <p:nvSpPr>
          <p:cNvPr id="3" name="テキスト ボックス 2">
            <a:extLst>
              <a:ext uri="{FF2B5EF4-FFF2-40B4-BE49-F238E27FC236}">
                <a16:creationId xmlns:a16="http://schemas.microsoft.com/office/drawing/2014/main" id="{9AF0D943-72E9-77EA-B2D5-7CCA7B0A5691}"/>
              </a:ext>
            </a:extLst>
          </p:cNvPr>
          <p:cNvSpPr txBox="1"/>
          <p:nvPr/>
        </p:nvSpPr>
        <p:spPr>
          <a:xfrm>
            <a:off x="678656" y="1231675"/>
            <a:ext cx="184731" cy="369332"/>
          </a:xfrm>
          <a:prstGeom prst="rect">
            <a:avLst/>
          </a:prstGeom>
          <a:noFill/>
        </p:spPr>
        <p:txBody>
          <a:bodyPr wrap="none" rtlCol="0">
            <a:spAutoFit/>
          </a:bodyPr>
          <a:lstStyle/>
          <a:p>
            <a:endParaRPr kumimoji="1" lang="ja-JP" altLang="en-US" dirty="0"/>
          </a:p>
        </p:txBody>
      </p:sp>
      <p:sp>
        <p:nvSpPr>
          <p:cNvPr id="21" name="テキスト ボックス 20">
            <a:extLst>
              <a:ext uri="{FF2B5EF4-FFF2-40B4-BE49-F238E27FC236}">
                <a16:creationId xmlns:a16="http://schemas.microsoft.com/office/drawing/2014/main" id="{D13345BE-A6CD-D753-478B-F70D5AE0A42C}"/>
              </a:ext>
            </a:extLst>
          </p:cNvPr>
          <p:cNvSpPr txBox="1"/>
          <p:nvPr/>
        </p:nvSpPr>
        <p:spPr>
          <a:xfrm>
            <a:off x="416919" y="1081420"/>
            <a:ext cx="5629275" cy="523220"/>
          </a:xfrm>
          <a:prstGeom prst="rect">
            <a:avLst/>
          </a:prstGeom>
          <a:noFill/>
        </p:spPr>
        <p:txBody>
          <a:bodyPr wrap="square">
            <a:spAutoFit/>
          </a:bodyPr>
          <a:lstStyle/>
          <a:p>
            <a:r>
              <a:rPr lang="en-US" altLang="ja-JP" sz="2800" dirty="0">
                <a:solidFill>
                  <a:schemeClr val="bg1"/>
                </a:solidFill>
                <a:highlight>
                  <a:srgbClr val="000000"/>
                </a:highlight>
              </a:rPr>
              <a:t>Fukui Coffee Festival</a:t>
            </a:r>
            <a:r>
              <a:rPr lang="ja-JP" altLang="en-US" sz="2800" dirty="0">
                <a:solidFill>
                  <a:schemeClr val="bg1"/>
                </a:solidFill>
                <a:highlight>
                  <a:srgbClr val="000000"/>
                </a:highlight>
              </a:rPr>
              <a:t>コンセプト</a:t>
            </a:r>
            <a:r>
              <a:rPr lang="en-US" altLang="ja-JP" sz="2800" dirty="0">
                <a:solidFill>
                  <a:schemeClr val="bg1"/>
                </a:solidFill>
                <a:highlight>
                  <a:srgbClr val="000000"/>
                </a:highlight>
              </a:rPr>
              <a:t> </a:t>
            </a:r>
            <a:endParaRPr lang="ja-JP" altLang="en-US" sz="2800" dirty="0">
              <a:solidFill>
                <a:schemeClr val="bg1"/>
              </a:solidFill>
              <a:highlight>
                <a:srgbClr val="000000"/>
              </a:highlight>
            </a:endParaRPr>
          </a:p>
        </p:txBody>
      </p:sp>
      <p:sp>
        <p:nvSpPr>
          <p:cNvPr id="22" name="テキスト ボックス 21">
            <a:extLst>
              <a:ext uri="{FF2B5EF4-FFF2-40B4-BE49-F238E27FC236}">
                <a16:creationId xmlns:a16="http://schemas.microsoft.com/office/drawing/2014/main" id="{8DC18CCA-AB5D-12C0-6B9E-88C95811A34E}"/>
              </a:ext>
            </a:extLst>
          </p:cNvPr>
          <p:cNvSpPr txBox="1"/>
          <p:nvPr/>
        </p:nvSpPr>
        <p:spPr>
          <a:xfrm>
            <a:off x="478631" y="4606619"/>
            <a:ext cx="5629275" cy="523220"/>
          </a:xfrm>
          <a:prstGeom prst="rect">
            <a:avLst/>
          </a:prstGeom>
          <a:noFill/>
        </p:spPr>
        <p:txBody>
          <a:bodyPr wrap="square">
            <a:spAutoFit/>
          </a:bodyPr>
          <a:lstStyle/>
          <a:p>
            <a:r>
              <a:rPr lang="ja-JP" altLang="en-US" sz="2800" dirty="0">
                <a:solidFill>
                  <a:schemeClr val="bg1"/>
                </a:solidFill>
                <a:highlight>
                  <a:srgbClr val="000000"/>
                </a:highlight>
              </a:rPr>
              <a:t>三国コンセプト</a:t>
            </a:r>
            <a:r>
              <a:rPr lang="en-US" altLang="ja-JP" sz="2800" dirty="0">
                <a:solidFill>
                  <a:schemeClr val="bg1"/>
                </a:solidFill>
                <a:highlight>
                  <a:srgbClr val="000000"/>
                </a:highlight>
              </a:rPr>
              <a:t> </a:t>
            </a:r>
            <a:endParaRPr lang="ja-JP" altLang="en-US" sz="2800" dirty="0">
              <a:solidFill>
                <a:schemeClr val="bg1"/>
              </a:solidFill>
              <a:highlight>
                <a:srgbClr val="000000"/>
              </a:highlight>
            </a:endParaRPr>
          </a:p>
        </p:txBody>
      </p:sp>
      <p:sp>
        <p:nvSpPr>
          <p:cNvPr id="24" name="テキスト ボックス 23">
            <a:extLst>
              <a:ext uri="{FF2B5EF4-FFF2-40B4-BE49-F238E27FC236}">
                <a16:creationId xmlns:a16="http://schemas.microsoft.com/office/drawing/2014/main" id="{A13A86C2-02C4-EA6C-5615-752E2FF99F4E}"/>
              </a:ext>
            </a:extLst>
          </p:cNvPr>
          <p:cNvSpPr txBox="1"/>
          <p:nvPr/>
        </p:nvSpPr>
        <p:spPr>
          <a:xfrm>
            <a:off x="69850" y="5226215"/>
            <a:ext cx="5629275" cy="400110"/>
          </a:xfrm>
          <a:prstGeom prst="rect">
            <a:avLst/>
          </a:prstGeom>
          <a:noFill/>
        </p:spPr>
        <p:txBody>
          <a:bodyPr wrap="square">
            <a:spAutoFit/>
          </a:bodyPr>
          <a:lstStyle/>
          <a:p>
            <a:pPr algn="ctr" rtl="0">
              <a:spcBef>
                <a:spcPts val="0"/>
              </a:spcBef>
              <a:spcAft>
                <a:spcPts val="0"/>
              </a:spcAft>
            </a:pPr>
            <a:r>
              <a:rPr lang="ja-JP" altLang="en-US" sz="2000" b="1" i="0" u="none" strike="noStrike" dirty="0">
                <a:solidFill>
                  <a:srgbClr val="000000"/>
                </a:solidFill>
                <a:effectLst/>
                <a:highlight>
                  <a:srgbClr val="FFFF00"/>
                </a:highlight>
                <a:latin typeface="Meiryo" panose="020B0604030504040204" pitchFamily="50" charset="-128"/>
                <a:ea typeface="Meiryo" panose="020B0604030504040204" pitchFamily="50" charset="-128"/>
              </a:rPr>
              <a:t>「 </a:t>
            </a:r>
            <a:r>
              <a:rPr lang="ja-JP" altLang="en-US" sz="2000" b="1" dirty="0">
                <a:solidFill>
                  <a:srgbClr val="000000"/>
                </a:solidFill>
                <a:highlight>
                  <a:srgbClr val="FFFF00"/>
                </a:highlight>
                <a:latin typeface="Meiryo" panose="020B0604030504040204" pitchFamily="50" charset="-128"/>
                <a:ea typeface="Meiryo" panose="020B0604030504040204" pitchFamily="50" charset="-128"/>
              </a:rPr>
              <a:t>自然とコーヒーが繋がる小さな幸せ</a:t>
            </a:r>
            <a:r>
              <a:rPr lang="ja-JP" altLang="en-US" sz="2000" b="1" i="0" u="none" strike="noStrike" dirty="0">
                <a:solidFill>
                  <a:srgbClr val="000000"/>
                </a:solidFill>
                <a:effectLst/>
                <a:highlight>
                  <a:srgbClr val="FFFF00"/>
                </a:highlight>
                <a:latin typeface="Meiryo" panose="020B0604030504040204" pitchFamily="50" charset="-128"/>
                <a:ea typeface="Meiryo" panose="020B0604030504040204" pitchFamily="50" charset="-128"/>
              </a:rPr>
              <a:t> 」</a:t>
            </a:r>
            <a:endParaRPr lang="ja-JP" altLang="en-US" sz="2000" dirty="0">
              <a:highlight>
                <a:srgbClr val="FFFF00"/>
              </a:highlight>
            </a:endParaRPr>
          </a:p>
        </p:txBody>
      </p:sp>
      <p:sp>
        <p:nvSpPr>
          <p:cNvPr id="30" name="テキスト ボックス 29">
            <a:extLst>
              <a:ext uri="{FF2B5EF4-FFF2-40B4-BE49-F238E27FC236}">
                <a16:creationId xmlns:a16="http://schemas.microsoft.com/office/drawing/2014/main" id="{7ACDA47F-F8A9-EF72-8C7D-B359EB59EE8E}"/>
              </a:ext>
            </a:extLst>
          </p:cNvPr>
          <p:cNvSpPr txBox="1"/>
          <p:nvPr/>
        </p:nvSpPr>
        <p:spPr>
          <a:xfrm>
            <a:off x="511572" y="5648267"/>
            <a:ext cx="7568060" cy="523220"/>
          </a:xfrm>
          <a:prstGeom prst="rect">
            <a:avLst/>
          </a:prstGeom>
          <a:noFill/>
        </p:spPr>
        <p:txBody>
          <a:bodyPr wrap="square">
            <a:spAutoFit/>
          </a:bodyPr>
          <a:lstStyle/>
          <a:p>
            <a:r>
              <a:rPr lang="ja-JP" altLang="en-US" sz="1400" spc="300" dirty="0">
                <a:solidFill>
                  <a:srgbClr val="000000"/>
                </a:solidFill>
                <a:latin typeface="Meiryo" panose="020B0604030504040204" pitchFamily="50" charset="-128"/>
                <a:ea typeface="Meiryo" panose="020B0604030504040204" pitchFamily="50" charset="-128"/>
              </a:rPr>
              <a:t>・・・・・・・・・・・・・・・・・・・・・・・・・・・・・・・・・・・・・・・・・・・・・・・・・・・・・・・・・</a:t>
            </a:r>
            <a:endParaRPr lang="ja-JP" altLang="en-US" sz="1400" dirty="0"/>
          </a:p>
        </p:txBody>
      </p:sp>
      <p:sp>
        <p:nvSpPr>
          <p:cNvPr id="31" name="テキスト ボックス 30">
            <a:extLst>
              <a:ext uri="{FF2B5EF4-FFF2-40B4-BE49-F238E27FC236}">
                <a16:creationId xmlns:a16="http://schemas.microsoft.com/office/drawing/2014/main" id="{866F716B-08E3-B24C-DA73-173EDAD45084}"/>
              </a:ext>
            </a:extLst>
          </p:cNvPr>
          <p:cNvSpPr txBox="1"/>
          <p:nvPr/>
        </p:nvSpPr>
        <p:spPr>
          <a:xfrm>
            <a:off x="11882439" y="6495814"/>
            <a:ext cx="282450" cy="338554"/>
          </a:xfrm>
          <a:prstGeom prst="rect">
            <a:avLst/>
          </a:prstGeom>
          <a:noFill/>
        </p:spPr>
        <p:txBody>
          <a:bodyPr wrap="none" rtlCol="0">
            <a:spAutoFit/>
          </a:bodyPr>
          <a:lstStyle/>
          <a:p>
            <a:r>
              <a:rPr kumimoji="1" lang="en-US" altLang="ja-JP" sz="1600" dirty="0">
                <a:latin typeface="HGP明朝B" panose="02020800000000000000" pitchFamily="18" charset="-128"/>
                <a:ea typeface="HGP明朝B" panose="02020800000000000000" pitchFamily="18" charset="-128"/>
              </a:rPr>
              <a:t>3</a:t>
            </a:r>
            <a:endParaRPr kumimoji="1" lang="ja-JP" altLang="en-US" sz="1600" dirty="0">
              <a:latin typeface="HGP明朝B" panose="02020800000000000000" pitchFamily="18" charset="-128"/>
              <a:ea typeface="HGP明朝B" panose="02020800000000000000" pitchFamily="18" charset="-128"/>
            </a:endParaRPr>
          </a:p>
        </p:txBody>
      </p:sp>
      <p:pic>
        <p:nvPicPr>
          <p:cNvPr id="33" name="図 32">
            <a:extLst>
              <a:ext uri="{FF2B5EF4-FFF2-40B4-BE49-F238E27FC236}">
                <a16:creationId xmlns:a16="http://schemas.microsoft.com/office/drawing/2014/main" id="{B1B64C0D-C2D9-1228-326D-53B1F1194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6" y="322328"/>
            <a:ext cx="351798" cy="411696"/>
          </a:xfrm>
          <a:prstGeom prst="rect">
            <a:avLst/>
          </a:prstGeom>
        </p:spPr>
      </p:pic>
    </p:spTree>
    <p:extLst>
      <p:ext uri="{BB962C8B-B14F-4D97-AF65-F5344CB8AC3E}">
        <p14:creationId xmlns:p14="http://schemas.microsoft.com/office/powerpoint/2010/main" val="787666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70395-B8A8-5D54-CC2D-6FD81BB722BB}"/>
              </a:ext>
            </a:extLst>
          </p:cNvPr>
          <p:cNvSpPr>
            <a:spLocks noGrp="1"/>
          </p:cNvSpPr>
          <p:nvPr>
            <p:ph type="title"/>
          </p:nvPr>
        </p:nvSpPr>
        <p:spPr>
          <a:xfrm>
            <a:off x="478630" y="114300"/>
            <a:ext cx="6958013" cy="920750"/>
          </a:xfrm>
        </p:spPr>
        <p:txBody>
          <a:bodyPr>
            <a:normAutofit/>
          </a:bodyPr>
          <a:lstStyle/>
          <a:p>
            <a:r>
              <a:rPr lang="ja-JP" altLang="en-US" sz="3200" dirty="0">
                <a:ea typeface="+mn-ea"/>
              </a:rPr>
              <a:t>　</a:t>
            </a:r>
            <a:r>
              <a:rPr kumimoji="1" lang="en-US" altLang="ja-JP" sz="3200" dirty="0">
                <a:ea typeface="+mn-ea"/>
              </a:rPr>
              <a:t>Fukui Coffee Festival 2022</a:t>
            </a:r>
            <a:r>
              <a:rPr kumimoji="1" lang="ja-JP" altLang="en-US" sz="3200" dirty="0">
                <a:ea typeface="+mn-ea"/>
              </a:rPr>
              <a:t>について</a:t>
            </a:r>
          </a:p>
        </p:txBody>
      </p:sp>
      <p:sp>
        <p:nvSpPr>
          <p:cNvPr id="27" name="Rectangle 4">
            <a:extLst>
              <a:ext uri="{FF2B5EF4-FFF2-40B4-BE49-F238E27FC236}">
                <a16:creationId xmlns:a16="http://schemas.microsoft.com/office/drawing/2014/main" id="{CA06DF7F-C590-1549-9051-7F93E6D63185}"/>
              </a:ext>
            </a:extLst>
          </p:cNvPr>
          <p:cNvSpPr>
            <a:spLocks noChangeArrowheads="1"/>
          </p:cNvSpPr>
          <p:nvPr/>
        </p:nvSpPr>
        <p:spPr bwMode="auto">
          <a:xfrm>
            <a:off x="5699125" y="1231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テキスト ボックス 18">
            <a:extLst>
              <a:ext uri="{FF2B5EF4-FFF2-40B4-BE49-F238E27FC236}">
                <a16:creationId xmlns:a16="http://schemas.microsoft.com/office/drawing/2014/main" id="{7D326FC9-7A93-AB2C-342B-8825B6ED05A8}"/>
              </a:ext>
            </a:extLst>
          </p:cNvPr>
          <p:cNvSpPr txBox="1"/>
          <p:nvPr/>
        </p:nvSpPr>
        <p:spPr>
          <a:xfrm>
            <a:off x="1050129" y="1035050"/>
            <a:ext cx="10236995" cy="3539430"/>
          </a:xfrm>
          <a:prstGeom prst="rect">
            <a:avLst/>
          </a:prstGeom>
          <a:noFill/>
        </p:spPr>
        <p:txBody>
          <a:bodyPr wrap="square">
            <a:spAutoFit/>
          </a:bodyPr>
          <a:lstStyle/>
          <a:p>
            <a:pPr rtl="0">
              <a:spcBef>
                <a:spcPts val="0"/>
              </a:spcBef>
              <a:spcAft>
                <a:spcPts val="0"/>
              </a:spcAft>
            </a:pPr>
            <a:br>
              <a:rPr lang="ja-JP" altLang="en-US" sz="1600" b="1" dirty="0">
                <a:effectLst/>
              </a:rPr>
            </a:br>
            <a:r>
              <a:rPr lang="ja-JP" altLang="en-US" sz="1600" b="1" i="0" u="none" strike="noStrike" dirty="0">
                <a:solidFill>
                  <a:srgbClr val="000000"/>
                </a:solidFill>
                <a:effectLst/>
                <a:latin typeface="Meiryo" panose="020B0604030504040204" pitchFamily="50" charset="-128"/>
                <a:ea typeface="Meiryo" panose="020B0604030504040204" pitchFamily="50" charset="-128"/>
              </a:rPr>
              <a:t>世界的に自家焙煎のコーヒーのトレンドがある中、日本各地でも集客力のあるコーヒーイベントが開催されています。</a:t>
            </a:r>
            <a:r>
              <a:rPr lang="en-US" altLang="ja-JP" sz="1600" b="1" i="0" u="none" strike="noStrike" dirty="0">
                <a:solidFill>
                  <a:srgbClr val="000000"/>
                </a:solidFill>
                <a:effectLst/>
                <a:latin typeface="Meiryo" panose="020B0604030504040204" pitchFamily="50" charset="-128"/>
                <a:ea typeface="Meiryo" panose="020B0604030504040204" pitchFamily="50" charset="-128"/>
              </a:rPr>
              <a:t>Fukui Coffee Festival 2022</a:t>
            </a:r>
            <a:r>
              <a:rPr lang="ja-JP" altLang="en-US" sz="1600" b="1" i="0" u="none" strike="noStrike" dirty="0">
                <a:solidFill>
                  <a:srgbClr val="000000"/>
                </a:solidFill>
                <a:effectLst/>
                <a:latin typeface="Meiryo" panose="020B0604030504040204" pitchFamily="50" charset="-128"/>
                <a:ea typeface="Meiryo" panose="020B0604030504040204" pitchFamily="50" charset="-128"/>
              </a:rPr>
              <a:t>では、コーヒーを通して、福井の人が幸福だと感じられるイベントを開催します。</a:t>
            </a:r>
            <a:endParaRPr lang="ja-JP" altLang="en-US" sz="1600" b="1" dirty="0">
              <a:effectLst/>
            </a:endParaRPr>
          </a:p>
          <a:p>
            <a:pPr rtl="0">
              <a:spcBef>
                <a:spcPts val="0"/>
              </a:spcBef>
              <a:spcAft>
                <a:spcPts val="0"/>
              </a:spcAft>
            </a:pPr>
            <a:br>
              <a:rPr lang="ja-JP" altLang="en-US" sz="1600" b="1" dirty="0">
                <a:effectLst/>
              </a:rPr>
            </a:br>
            <a:r>
              <a:rPr lang="ja-JP" altLang="en-US" sz="1600" b="1" i="0" u="none" strike="noStrike" dirty="0">
                <a:solidFill>
                  <a:srgbClr val="000000"/>
                </a:solidFill>
                <a:effectLst/>
                <a:latin typeface="Meiryo" panose="020B0604030504040204" pitchFamily="50" charset="-128"/>
                <a:ea typeface="Meiryo" panose="020B0604030504040204" pitchFamily="50" charset="-128"/>
              </a:rPr>
              <a:t>また、このイベントを通じ、集客や新たな観光価値、地域の産品販売につながる産業振興につなげていくきっかけにしていきます。</a:t>
            </a:r>
            <a:endParaRPr lang="ja-JP" altLang="en-US" sz="1600" b="1" dirty="0">
              <a:effectLst/>
            </a:endParaRPr>
          </a:p>
          <a:p>
            <a:pPr rtl="0">
              <a:spcBef>
                <a:spcPts val="0"/>
              </a:spcBef>
              <a:spcAft>
                <a:spcPts val="0"/>
              </a:spcAft>
            </a:pPr>
            <a:br>
              <a:rPr lang="ja-JP" altLang="en-US" sz="1600" b="1" dirty="0">
                <a:effectLst/>
              </a:rPr>
            </a:br>
            <a:r>
              <a:rPr lang="en-US" altLang="ja-JP" sz="1600" b="1" i="0" u="none" strike="noStrike" dirty="0">
                <a:solidFill>
                  <a:srgbClr val="000000"/>
                </a:solidFill>
                <a:effectLst/>
                <a:latin typeface="Meiryo" panose="020B0604030504040204" pitchFamily="50" charset="-128"/>
                <a:ea typeface="Meiryo" panose="020B0604030504040204" pitchFamily="50" charset="-128"/>
              </a:rPr>
              <a:t>Fukui Coffee Festival 2022</a:t>
            </a:r>
            <a:r>
              <a:rPr lang="ja-JP" altLang="en-US" sz="1600" b="1" i="0" u="none" strike="noStrike" dirty="0">
                <a:solidFill>
                  <a:srgbClr val="000000"/>
                </a:solidFill>
                <a:effectLst/>
                <a:latin typeface="Meiryo" panose="020B0604030504040204" pitchFamily="50" charset="-128"/>
                <a:ea typeface="Meiryo" panose="020B0604030504040204" pitchFamily="50" charset="-128"/>
              </a:rPr>
              <a:t>実行委員会は、任意団体として、毎年違う場所で開催される、県内巡回型の地域連携のイベントを開催予定です。</a:t>
            </a:r>
            <a:endParaRPr lang="en-US" altLang="ja-JP" sz="1600" b="1" i="0" u="none" strike="noStrike" dirty="0">
              <a:solidFill>
                <a:srgbClr val="000000"/>
              </a:solidFill>
              <a:effectLst/>
              <a:latin typeface="Meiryo" panose="020B0604030504040204" pitchFamily="50" charset="-128"/>
              <a:ea typeface="Meiryo" panose="020B0604030504040204" pitchFamily="50" charset="-128"/>
            </a:endParaRPr>
          </a:p>
          <a:p>
            <a:pPr rtl="0">
              <a:spcBef>
                <a:spcPts val="0"/>
              </a:spcBef>
              <a:spcAft>
                <a:spcPts val="0"/>
              </a:spcAft>
            </a:pPr>
            <a:br>
              <a:rPr lang="en-US" altLang="ja-JP" sz="1600" b="1" i="0" u="none" strike="noStrike" dirty="0">
                <a:solidFill>
                  <a:srgbClr val="000000"/>
                </a:solidFill>
                <a:effectLst/>
                <a:latin typeface="Meiryo" panose="020B0604030504040204" pitchFamily="50" charset="-128"/>
                <a:ea typeface="Meiryo" panose="020B0604030504040204" pitchFamily="50" charset="-128"/>
              </a:rPr>
            </a:br>
            <a:r>
              <a:rPr lang="en-US" altLang="ja-JP" sz="1600" b="1" i="0" u="none" strike="noStrike" dirty="0">
                <a:solidFill>
                  <a:srgbClr val="000000"/>
                </a:solidFill>
                <a:effectLst/>
                <a:latin typeface="Meiryo" panose="020B0604030504040204" pitchFamily="50" charset="-128"/>
                <a:ea typeface="Meiryo" panose="020B0604030504040204" pitchFamily="50" charset="-128"/>
              </a:rPr>
              <a:t>1</a:t>
            </a:r>
            <a:r>
              <a:rPr lang="ja-JP" altLang="en-US" sz="1600" b="1" i="0" u="none" strike="noStrike" dirty="0">
                <a:solidFill>
                  <a:srgbClr val="000000"/>
                </a:solidFill>
                <a:effectLst/>
                <a:latin typeface="Meiryo" panose="020B0604030504040204" pitchFamily="50" charset="-128"/>
                <a:ea typeface="Meiryo" panose="020B0604030504040204" pitchFamily="50" charset="-128"/>
              </a:rPr>
              <a:t>回目は三国海浜公園にて開催いたします。</a:t>
            </a:r>
            <a:endParaRPr lang="ja-JP" altLang="en-US" sz="1600" b="1" dirty="0">
              <a:effectLst/>
            </a:endParaRPr>
          </a:p>
          <a:p>
            <a:br>
              <a:rPr lang="ja-JP" altLang="en-US" sz="1600" b="1" dirty="0"/>
            </a:br>
            <a:endParaRPr lang="ja-JP" altLang="en-US" sz="1600" b="1" dirty="0"/>
          </a:p>
        </p:txBody>
      </p:sp>
      <p:pic>
        <p:nvPicPr>
          <p:cNvPr id="4100" name="Picture 4">
            <a:extLst>
              <a:ext uri="{FF2B5EF4-FFF2-40B4-BE49-F238E27FC236}">
                <a16:creationId xmlns:a16="http://schemas.microsoft.com/office/drawing/2014/main" id="{DCC9C0EE-7FD4-38B8-470A-05FC30864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127" y="4866312"/>
            <a:ext cx="1403127" cy="14031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366D13A1-F7BC-BD1B-DEB5-735967FA8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10" y="4871867"/>
            <a:ext cx="1403127" cy="140312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CUPPING">
            <a:extLst>
              <a:ext uri="{FF2B5EF4-FFF2-40B4-BE49-F238E27FC236}">
                <a16:creationId xmlns:a16="http://schemas.microsoft.com/office/drawing/2014/main" id="{6129F193-1B0B-62A2-0B88-A6D1A2A18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786" y="4871867"/>
            <a:ext cx="1397572" cy="1397572"/>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a:extLst>
              <a:ext uri="{FF2B5EF4-FFF2-40B4-BE49-F238E27FC236}">
                <a16:creationId xmlns:a16="http://schemas.microsoft.com/office/drawing/2014/main" id="{19F58B61-A822-5505-F5FF-FDF766EE45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951" t="21189" r="39443" b="15880"/>
          <a:stretch/>
        </p:blipFill>
        <p:spPr bwMode="auto">
          <a:xfrm>
            <a:off x="5725290" y="4871867"/>
            <a:ext cx="1800564" cy="1397572"/>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95DC83A9-FFBD-C973-AD3E-9AAA8FF13016}"/>
              </a:ext>
            </a:extLst>
          </p:cNvPr>
          <p:cNvSpPr txBox="1"/>
          <p:nvPr/>
        </p:nvSpPr>
        <p:spPr>
          <a:xfrm>
            <a:off x="478630" y="6396335"/>
            <a:ext cx="3393281" cy="276999"/>
          </a:xfrm>
          <a:prstGeom prst="rect">
            <a:avLst/>
          </a:prstGeom>
          <a:noFill/>
        </p:spPr>
        <p:txBody>
          <a:bodyPr wrap="square">
            <a:spAutoFit/>
          </a:bodyPr>
          <a:lstStyle/>
          <a:p>
            <a:pPr rtl="0">
              <a:spcBef>
                <a:spcPts val="0"/>
              </a:spcBef>
              <a:spcAft>
                <a:spcPts val="0"/>
              </a:spcAft>
            </a:pPr>
            <a:r>
              <a:rPr lang="ja-JP" altLang="en-US" sz="1200" b="0" i="0" u="none" strike="noStrike" dirty="0">
                <a:solidFill>
                  <a:srgbClr val="000000"/>
                </a:solidFill>
                <a:effectLst/>
                <a:latin typeface="Meiryo" panose="020B0604030504040204" pitchFamily="50" charset="-128"/>
                <a:ea typeface="Meiryo" panose="020B0604030504040204" pitchFamily="50" charset="-128"/>
              </a:rPr>
              <a:t>（参考）長野コーヒーフェスティバル</a:t>
            </a:r>
            <a:endParaRPr lang="ja-JP" altLang="en-US" sz="1200" dirty="0"/>
          </a:p>
        </p:txBody>
      </p:sp>
      <p:sp>
        <p:nvSpPr>
          <p:cNvPr id="37" name="テキスト ボックス 36">
            <a:extLst>
              <a:ext uri="{FF2B5EF4-FFF2-40B4-BE49-F238E27FC236}">
                <a16:creationId xmlns:a16="http://schemas.microsoft.com/office/drawing/2014/main" id="{C72E839F-8495-FFF7-680B-C46B132CEA9E}"/>
              </a:ext>
            </a:extLst>
          </p:cNvPr>
          <p:cNvSpPr txBox="1"/>
          <p:nvPr/>
        </p:nvSpPr>
        <p:spPr>
          <a:xfrm>
            <a:off x="4381400" y="6401769"/>
            <a:ext cx="3393281" cy="276999"/>
          </a:xfrm>
          <a:prstGeom prst="rect">
            <a:avLst/>
          </a:prstGeom>
          <a:noFill/>
        </p:spPr>
        <p:txBody>
          <a:bodyPr wrap="square">
            <a:spAutoFit/>
          </a:bodyPr>
          <a:lstStyle/>
          <a:p>
            <a:pPr rtl="0">
              <a:spcBef>
                <a:spcPts val="0"/>
              </a:spcBef>
              <a:spcAft>
                <a:spcPts val="0"/>
              </a:spcAft>
            </a:pPr>
            <a:r>
              <a:rPr lang="ja-JP" altLang="en-US" sz="1200" b="0" i="0" u="none" strike="noStrike" dirty="0">
                <a:solidFill>
                  <a:srgbClr val="000000"/>
                </a:solidFill>
                <a:effectLst/>
                <a:latin typeface="Meiryo" panose="020B0604030504040204" pitchFamily="50" charset="-128"/>
                <a:ea typeface="Meiryo" panose="020B0604030504040204" pitchFamily="50" charset="-128"/>
              </a:rPr>
              <a:t>（参考）東京コーヒーフェスティバル</a:t>
            </a:r>
            <a:endParaRPr lang="ja-JP" altLang="en-US" sz="1200" dirty="0"/>
          </a:p>
        </p:txBody>
      </p:sp>
      <p:pic>
        <p:nvPicPr>
          <p:cNvPr id="4116" name="Picture 20">
            <a:extLst>
              <a:ext uri="{FF2B5EF4-FFF2-40B4-BE49-F238E27FC236}">
                <a16:creationId xmlns:a16="http://schemas.microsoft.com/office/drawing/2014/main" id="{1FC292CB-42DB-92DB-BF6E-E0C4B9BA2DA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558"/>
          <a:stretch/>
        </p:blipFill>
        <p:spPr bwMode="auto">
          <a:xfrm>
            <a:off x="8236467" y="4860757"/>
            <a:ext cx="1742006" cy="1408682"/>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a:extLst>
              <a:ext uri="{FF2B5EF4-FFF2-40B4-BE49-F238E27FC236}">
                <a16:creationId xmlns:a16="http://schemas.microsoft.com/office/drawing/2014/main" id="{7D1D6FE9-1C5B-0D84-CB13-ACAA6D4BD5A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6866"/>
          <a:stretch/>
        </p:blipFill>
        <p:spPr bwMode="auto">
          <a:xfrm>
            <a:off x="10082260" y="4860757"/>
            <a:ext cx="1555037" cy="1417535"/>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10857BAE-D90F-CAEE-EB38-947487D90A6A}"/>
              </a:ext>
            </a:extLst>
          </p:cNvPr>
          <p:cNvSpPr txBox="1"/>
          <p:nvPr/>
        </p:nvSpPr>
        <p:spPr>
          <a:xfrm>
            <a:off x="8642794" y="6396335"/>
            <a:ext cx="3393281" cy="461665"/>
          </a:xfrm>
          <a:prstGeom prst="rect">
            <a:avLst/>
          </a:prstGeom>
          <a:noFill/>
        </p:spPr>
        <p:txBody>
          <a:bodyPr wrap="square">
            <a:spAutoFit/>
          </a:bodyPr>
          <a:lstStyle/>
          <a:p>
            <a:pPr rtl="0">
              <a:spcBef>
                <a:spcPts val="0"/>
              </a:spcBef>
              <a:spcAft>
                <a:spcPts val="0"/>
              </a:spcAft>
            </a:pPr>
            <a:r>
              <a:rPr lang="ja-JP" altLang="en-US" sz="1200" b="0" i="0" u="none" strike="noStrike" dirty="0">
                <a:solidFill>
                  <a:srgbClr val="000000"/>
                </a:solidFill>
                <a:effectLst/>
                <a:latin typeface="Meiryo" panose="020B0604030504040204" pitchFamily="50" charset="-128"/>
                <a:ea typeface="Meiryo" panose="020B0604030504040204" pitchFamily="50" charset="-128"/>
              </a:rPr>
              <a:t>（参考）</a:t>
            </a:r>
            <a:r>
              <a:rPr lang="en-US" altLang="ja-JP" sz="1200" b="0" i="0" u="none" strike="noStrike" dirty="0">
                <a:solidFill>
                  <a:srgbClr val="000000"/>
                </a:solidFill>
                <a:effectLst/>
                <a:latin typeface="Meiryo" panose="020B0604030504040204" pitchFamily="50" charset="-128"/>
                <a:ea typeface="Meiryo" panose="020B0604030504040204" pitchFamily="50" charset="-128"/>
              </a:rPr>
              <a:t>Japan Coffee Festival</a:t>
            </a:r>
          </a:p>
          <a:p>
            <a:pPr rtl="0">
              <a:spcBef>
                <a:spcPts val="0"/>
              </a:spcBef>
              <a:spcAft>
                <a:spcPts val="0"/>
              </a:spcAft>
            </a:pPr>
            <a:endParaRPr lang="ja-JP" altLang="en-US" sz="1200" dirty="0"/>
          </a:p>
        </p:txBody>
      </p:sp>
      <p:sp>
        <p:nvSpPr>
          <p:cNvPr id="7" name="テキスト ボックス 6">
            <a:extLst>
              <a:ext uri="{FF2B5EF4-FFF2-40B4-BE49-F238E27FC236}">
                <a16:creationId xmlns:a16="http://schemas.microsoft.com/office/drawing/2014/main" id="{AC01793E-DA4F-F78D-D942-99FE3C190B95}"/>
              </a:ext>
            </a:extLst>
          </p:cNvPr>
          <p:cNvSpPr txBox="1"/>
          <p:nvPr/>
        </p:nvSpPr>
        <p:spPr>
          <a:xfrm>
            <a:off x="4846773" y="4340218"/>
            <a:ext cx="2462534" cy="369332"/>
          </a:xfrm>
          <a:prstGeom prst="rect">
            <a:avLst/>
          </a:prstGeom>
          <a:noFill/>
        </p:spPr>
        <p:txBody>
          <a:bodyPr wrap="none" rtlCol="0">
            <a:spAutoFit/>
          </a:bodyPr>
          <a:lstStyle/>
          <a:p>
            <a:r>
              <a:rPr kumimoji="1" lang="en-US" altLang="ja-JP" dirty="0"/>
              <a:t>【</a:t>
            </a:r>
            <a:r>
              <a:rPr kumimoji="1" lang="ja-JP" altLang="en-US" dirty="0"/>
              <a:t>イベントイメージ</a:t>
            </a:r>
            <a:r>
              <a:rPr lang="en-US" altLang="ja-JP" dirty="0"/>
              <a:t>】</a:t>
            </a:r>
            <a:endParaRPr kumimoji="1" lang="ja-JP" altLang="en-US" dirty="0"/>
          </a:p>
        </p:txBody>
      </p:sp>
      <p:sp>
        <p:nvSpPr>
          <p:cNvPr id="16" name="テキスト ボックス 15">
            <a:extLst>
              <a:ext uri="{FF2B5EF4-FFF2-40B4-BE49-F238E27FC236}">
                <a16:creationId xmlns:a16="http://schemas.microsoft.com/office/drawing/2014/main" id="{A20F562A-D8AE-FEA8-7C01-E4A73638B819}"/>
              </a:ext>
            </a:extLst>
          </p:cNvPr>
          <p:cNvSpPr txBox="1"/>
          <p:nvPr/>
        </p:nvSpPr>
        <p:spPr>
          <a:xfrm>
            <a:off x="11882439" y="6495814"/>
            <a:ext cx="282450" cy="338554"/>
          </a:xfrm>
          <a:prstGeom prst="rect">
            <a:avLst/>
          </a:prstGeom>
          <a:noFill/>
        </p:spPr>
        <p:txBody>
          <a:bodyPr wrap="none" rtlCol="0">
            <a:spAutoFit/>
          </a:bodyPr>
          <a:lstStyle/>
          <a:p>
            <a:r>
              <a:rPr lang="en-US" altLang="ja-JP" sz="1600" dirty="0">
                <a:latin typeface="HGP明朝B" panose="02020800000000000000" pitchFamily="18" charset="-128"/>
                <a:ea typeface="HGP明朝B" panose="02020800000000000000" pitchFamily="18" charset="-128"/>
              </a:rPr>
              <a:t>4</a:t>
            </a:r>
            <a:endParaRPr kumimoji="1" lang="ja-JP" altLang="en-US" sz="1600" dirty="0">
              <a:latin typeface="HGP明朝B" panose="02020800000000000000" pitchFamily="18" charset="-128"/>
              <a:ea typeface="HGP明朝B" panose="02020800000000000000" pitchFamily="18" charset="-128"/>
            </a:endParaRPr>
          </a:p>
        </p:txBody>
      </p:sp>
      <p:pic>
        <p:nvPicPr>
          <p:cNvPr id="17" name="図 16">
            <a:extLst>
              <a:ext uri="{FF2B5EF4-FFF2-40B4-BE49-F238E27FC236}">
                <a16:creationId xmlns:a16="http://schemas.microsoft.com/office/drawing/2014/main" id="{8C08ADAA-273D-230A-22DF-F17A452511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186" y="322328"/>
            <a:ext cx="351798" cy="411696"/>
          </a:xfrm>
          <a:prstGeom prst="rect">
            <a:avLst/>
          </a:prstGeom>
        </p:spPr>
      </p:pic>
    </p:spTree>
    <p:extLst>
      <p:ext uri="{BB962C8B-B14F-4D97-AF65-F5344CB8AC3E}">
        <p14:creationId xmlns:p14="http://schemas.microsoft.com/office/powerpoint/2010/main" val="556662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70395-B8A8-5D54-CC2D-6FD81BB722BB}"/>
              </a:ext>
            </a:extLst>
          </p:cNvPr>
          <p:cNvSpPr>
            <a:spLocks noGrp="1"/>
          </p:cNvSpPr>
          <p:nvPr>
            <p:ph type="title"/>
          </p:nvPr>
        </p:nvSpPr>
        <p:spPr>
          <a:xfrm>
            <a:off x="478630" y="114300"/>
            <a:ext cx="6958013" cy="920750"/>
          </a:xfrm>
        </p:spPr>
        <p:txBody>
          <a:bodyPr>
            <a:normAutofit/>
          </a:bodyPr>
          <a:lstStyle/>
          <a:p>
            <a:r>
              <a:rPr lang="ja-JP" altLang="en-US" sz="3200" dirty="0">
                <a:ea typeface="+mn-ea"/>
              </a:rPr>
              <a:t>　三国開催</a:t>
            </a:r>
            <a:r>
              <a:rPr kumimoji="1" lang="ja-JP" altLang="en-US" sz="3200" dirty="0">
                <a:ea typeface="+mn-ea"/>
              </a:rPr>
              <a:t>概要</a:t>
            </a:r>
          </a:p>
        </p:txBody>
      </p:sp>
      <p:sp>
        <p:nvSpPr>
          <p:cNvPr id="27" name="Rectangle 4">
            <a:extLst>
              <a:ext uri="{FF2B5EF4-FFF2-40B4-BE49-F238E27FC236}">
                <a16:creationId xmlns:a16="http://schemas.microsoft.com/office/drawing/2014/main" id="{CA06DF7F-C590-1549-9051-7F93E6D63185}"/>
              </a:ext>
            </a:extLst>
          </p:cNvPr>
          <p:cNvSpPr>
            <a:spLocks noChangeArrowheads="1"/>
          </p:cNvSpPr>
          <p:nvPr/>
        </p:nvSpPr>
        <p:spPr bwMode="auto">
          <a:xfrm>
            <a:off x="5699125" y="1231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a:extLst>
              <a:ext uri="{FF2B5EF4-FFF2-40B4-BE49-F238E27FC236}">
                <a16:creationId xmlns:a16="http://schemas.microsoft.com/office/drawing/2014/main" id="{17CE66E7-A077-6095-7762-E1ABC7D9C950}"/>
              </a:ext>
            </a:extLst>
          </p:cNvPr>
          <p:cNvSpPr txBox="1"/>
          <p:nvPr/>
        </p:nvSpPr>
        <p:spPr>
          <a:xfrm>
            <a:off x="778667" y="1688875"/>
            <a:ext cx="7715252" cy="3693319"/>
          </a:xfrm>
          <a:prstGeom prst="rect">
            <a:avLst/>
          </a:prstGeom>
          <a:noFill/>
        </p:spPr>
        <p:txBody>
          <a:bodyPr wrap="square" rtlCol="0">
            <a:spAutoFit/>
          </a:bodyPr>
          <a:lstStyle/>
          <a:p>
            <a:r>
              <a:rPr lang="ja-JP" altLang="en-US" b="1" dirty="0"/>
              <a:t>名称：</a:t>
            </a:r>
            <a:r>
              <a:rPr lang="en-US" altLang="ja-JP" b="1" dirty="0"/>
              <a:t>Fukui Coffee Festival 2022</a:t>
            </a:r>
            <a:r>
              <a:rPr lang="ja-JP" altLang="en-US" b="1" dirty="0"/>
              <a:t>　三国海浜公園</a:t>
            </a:r>
            <a:endParaRPr lang="en-US" altLang="ja-JP" b="1" dirty="0"/>
          </a:p>
          <a:p>
            <a:endParaRPr lang="en-US" altLang="ja-JP" b="1" dirty="0"/>
          </a:p>
          <a:p>
            <a:r>
              <a:rPr lang="ja-JP" altLang="en-US" b="1" dirty="0"/>
              <a:t>日時：</a:t>
            </a:r>
            <a:r>
              <a:rPr lang="en-US" altLang="ja-JP" b="1" dirty="0"/>
              <a:t>2022</a:t>
            </a:r>
            <a:r>
              <a:rPr lang="ja-JP" altLang="en-US" b="1" dirty="0"/>
              <a:t>年 </a:t>
            </a:r>
            <a:r>
              <a:rPr lang="en-US" altLang="ja-JP" b="1" dirty="0"/>
              <a:t>10</a:t>
            </a:r>
            <a:r>
              <a:rPr lang="ja-JP" altLang="en-US" b="1" dirty="0"/>
              <a:t>月</a:t>
            </a:r>
            <a:r>
              <a:rPr lang="en-US" altLang="ja-JP" b="1" dirty="0"/>
              <a:t>1</a:t>
            </a:r>
            <a:r>
              <a:rPr lang="ja-JP" altLang="en-US" b="1" dirty="0"/>
              <a:t>日㈯・</a:t>
            </a:r>
            <a:r>
              <a:rPr lang="en-US" altLang="ja-JP" b="1" dirty="0"/>
              <a:t>2</a:t>
            </a:r>
            <a:r>
              <a:rPr lang="ja-JP" altLang="en-US" b="1" dirty="0"/>
              <a:t>日㈰　</a:t>
            </a:r>
            <a:r>
              <a:rPr lang="en-US" altLang="ja-JP" b="1" dirty="0"/>
              <a:t>10</a:t>
            </a:r>
            <a:r>
              <a:rPr lang="ja-JP" altLang="en-US" b="1" dirty="0"/>
              <a:t>時～</a:t>
            </a:r>
            <a:r>
              <a:rPr lang="en-US" altLang="ja-JP" b="1" dirty="0"/>
              <a:t>16</a:t>
            </a:r>
            <a:r>
              <a:rPr lang="ja-JP" altLang="en-US" b="1" dirty="0"/>
              <a:t>時　</a:t>
            </a:r>
            <a:r>
              <a:rPr lang="ja-JP" altLang="en-US" b="1" dirty="0">
                <a:highlight>
                  <a:srgbClr val="FFFF00"/>
                </a:highlight>
              </a:rPr>
              <a:t>雨天開催　荒天延期</a:t>
            </a:r>
            <a:endParaRPr lang="en-US" altLang="ja-JP" b="1" dirty="0">
              <a:highlight>
                <a:srgbClr val="FFFF00"/>
              </a:highlight>
            </a:endParaRPr>
          </a:p>
          <a:p>
            <a:endParaRPr lang="en-US" altLang="ja-JP" b="1" dirty="0"/>
          </a:p>
          <a:p>
            <a:r>
              <a:rPr kumimoji="1" lang="ja-JP" altLang="en-US" b="1" dirty="0"/>
              <a:t>会場：三国海浜公園　坂井市三国町安島</a:t>
            </a:r>
            <a:r>
              <a:rPr kumimoji="1" lang="en-US" altLang="ja-JP" b="1" dirty="0"/>
              <a:t>36-72</a:t>
            </a:r>
            <a:endParaRPr kumimoji="1" lang="en-US" altLang="zh-CN" b="1" dirty="0"/>
          </a:p>
          <a:p>
            <a:endParaRPr lang="en-US" altLang="ja-JP" b="1" dirty="0"/>
          </a:p>
          <a:p>
            <a:r>
              <a:rPr kumimoji="1" lang="ja-JP" altLang="en-US" b="1" dirty="0"/>
              <a:t>料金：入場無料　コーヒーのみチケット購入制　</a:t>
            </a:r>
            <a:endParaRPr kumimoji="1" lang="en-US" altLang="ja-JP" b="1" dirty="0"/>
          </a:p>
          <a:p>
            <a:endParaRPr lang="en-US" altLang="ja-JP" b="1" dirty="0"/>
          </a:p>
          <a:p>
            <a:r>
              <a:rPr kumimoji="1" lang="ja-JP" altLang="en-US" b="1" dirty="0"/>
              <a:t>来場：目標</a:t>
            </a:r>
            <a:r>
              <a:rPr kumimoji="1" lang="en-US" altLang="ja-JP" b="1" dirty="0"/>
              <a:t>6,000</a:t>
            </a:r>
            <a:r>
              <a:rPr kumimoji="1" lang="ja-JP" altLang="en-US" b="1" dirty="0"/>
              <a:t>人</a:t>
            </a:r>
            <a:r>
              <a:rPr kumimoji="1" lang="en-US" altLang="ja-JP" b="1" dirty="0"/>
              <a:t>/2</a:t>
            </a:r>
            <a:r>
              <a:rPr kumimoji="1" lang="ja-JP" altLang="en-US" b="1" dirty="0"/>
              <a:t>日間　</a:t>
            </a:r>
            <a:r>
              <a:rPr kumimoji="1" lang="ja-JP" altLang="en-US" b="1" dirty="0">
                <a:highlight>
                  <a:srgbClr val="FFFF00"/>
                </a:highlight>
              </a:rPr>
              <a:t>席数１００席</a:t>
            </a:r>
            <a:endParaRPr kumimoji="1" lang="en-US" altLang="ja-JP" b="1" dirty="0">
              <a:highlight>
                <a:srgbClr val="FFFF00"/>
              </a:highlight>
            </a:endParaRPr>
          </a:p>
          <a:p>
            <a:endParaRPr lang="en-US" altLang="ja-JP" b="1" dirty="0"/>
          </a:p>
          <a:p>
            <a:r>
              <a:rPr kumimoji="1" lang="ja-JP" altLang="en-US" b="1" dirty="0"/>
              <a:t>主催：</a:t>
            </a:r>
            <a:r>
              <a:rPr kumimoji="1" lang="en-US" altLang="ja-JP" b="1" dirty="0">
                <a:highlight>
                  <a:srgbClr val="FFFF00"/>
                </a:highlight>
              </a:rPr>
              <a:t>Fukui Coffee Festival 2022</a:t>
            </a:r>
            <a:r>
              <a:rPr lang="ja-JP" altLang="en-US" b="1" dirty="0">
                <a:highlight>
                  <a:srgbClr val="FFFF00"/>
                </a:highlight>
              </a:rPr>
              <a:t>実行委員会</a:t>
            </a:r>
            <a:endParaRPr lang="en-US" altLang="ja-JP" b="1" dirty="0">
              <a:highlight>
                <a:srgbClr val="FFFF00"/>
              </a:highlight>
            </a:endParaRPr>
          </a:p>
          <a:p>
            <a:endParaRPr kumimoji="1" lang="en-US" altLang="ja-JP" b="1" dirty="0">
              <a:highlight>
                <a:srgbClr val="FFFF00"/>
              </a:highlight>
            </a:endParaRPr>
          </a:p>
          <a:p>
            <a:r>
              <a:rPr lang="ja-JP" altLang="en-US" b="1" dirty="0"/>
              <a:t>後援：坂井市　坂井市教育委員会　予定</a:t>
            </a:r>
            <a:endParaRPr kumimoji="1" lang="ja-JP" altLang="en-US" b="1" dirty="0"/>
          </a:p>
        </p:txBody>
      </p:sp>
      <p:pic>
        <p:nvPicPr>
          <p:cNvPr id="5" name="図 4">
            <a:extLst>
              <a:ext uri="{FF2B5EF4-FFF2-40B4-BE49-F238E27FC236}">
                <a16:creationId xmlns:a16="http://schemas.microsoft.com/office/drawing/2014/main" id="{E927AB8D-B090-F206-7146-606C00E09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631" y="4614862"/>
            <a:ext cx="3414369" cy="1637232"/>
          </a:xfrm>
          <a:prstGeom prst="rect">
            <a:avLst/>
          </a:prstGeom>
        </p:spPr>
      </p:pic>
      <p:sp>
        <p:nvSpPr>
          <p:cNvPr id="7" name="テキスト ボックス 6">
            <a:extLst>
              <a:ext uri="{FF2B5EF4-FFF2-40B4-BE49-F238E27FC236}">
                <a16:creationId xmlns:a16="http://schemas.microsoft.com/office/drawing/2014/main" id="{41082173-E0B1-2F37-ADE3-B23B7DECC9B5}"/>
              </a:ext>
            </a:extLst>
          </p:cNvPr>
          <p:cNvSpPr txBox="1"/>
          <p:nvPr/>
        </p:nvSpPr>
        <p:spPr>
          <a:xfrm>
            <a:off x="11882439" y="6495814"/>
            <a:ext cx="282450" cy="338554"/>
          </a:xfrm>
          <a:prstGeom prst="rect">
            <a:avLst/>
          </a:prstGeom>
          <a:noFill/>
        </p:spPr>
        <p:txBody>
          <a:bodyPr wrap="none" rtlCol="0">
            <a:spAutoFit/>
          </a:bodyPr>
          <a:lstStyle/>
          <a:p>
            <a:r>
              <a:rPr lang="en-US" altLang="ja-JP" sz="1600" dirty="0">
                <a:latin typeface="HGP明朝B" panose="02020800000000000000" pitchFamily="18" charset="-128"/>
                <a:ea typeface="HGP明朝B" panose="02020800000000000000" pitchFamily="18" charset="-128"/>
              </a:rPr>
              <a:t>5</a:t>
            </a:r>
            <a:endParaRPr kumimoji="1" lang="ja-JP" altLang="en-US" sz="1600" dirty="0">
              <a:latin typeface="HGP明朝B" panose="02020800000000000000" pitchFamily="18" charset="-128"/>
              <a:ea typeface="HGP明朝B" panose="02020800000000000000" pitchFamily="18" charset="-128"/>
            </a:endParaRPr>
          </a:p>
        </p:txBody>
      </p:sp>
      <p:pic>
        <p:nvPicPr>
          <p:cNvPr id="8" name="図 7">
            <a:extLst>
              <a:ext uri="{FF2B5EF4-FFF2-40B4-BE49-F238E27FC236}">
                <a16:creationId xmlns:a16="http://schemas.microsoft.com/office/drawing/2014/main" id="{12474E9C-39AB-D52F-78C7-0AA67990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6" y="322328"/>
            <a:ext cx="351798" cy="411696"/>
          </a:xfrm>
          <a:prstGeom prst="rect">
            <a:avLst/>
          </a:prstGeom>
        </p:spPr>
      </p:pic>
    </p:spTree>
    <p:extLst>
      <p:ext uri="{BB962C8B-B14F-4D97-AF65-F5344CB8AC3E}">
        <p14:creationId xmlns:p14="http://schemas.microsoft.com/office/powerpoint/2010/main" val="381414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70395-B8A8-5D54-CC2D-6FD81BB722BB}"/>
              </a:ext>
            </a:extLst>
          </p:cNvPr>
          <p:cNvSpPr>
            <a:spLocks noGrp="1"/>
          </p:cNvSpPr>
          <p:nvPr>
            <p:ph type="title"/>
          </p:nvPr>
        </p:nvSpPr>
        <p:spPr>
          <a:xfrm>
            <a:off x="478630" y="114300"/>
            <a:ext cx="6958013" cy="920750"/>
          </a:xfrm>
        </p:spPr>
        <p:txBody>
          <a:bodyPr>
            <a:normAutofit/>
          </a:bodyPr>
          <a:lstStyle/>
          <a:p>
            <a:r>
              <a:rPr lang="ja-JP" altLang="en-US" sz="3200" dirty="0">
                <a:ea typeface="+mn-ea"/>
              </a:rPr>
              <a:t>　広報</a:t>
            </a:r>
            <a:endParaRPr kumimoji="1" lang="ja-JP" altLang="en-US" sz="3200" dirty="0">
              <a:ea typeface="+mn-ea"/>
            </a:endParaRPr>
          </a:p>
        </p:txBody>
      </p:sp>
      <p:sp>
        <p:nvSpPr>
          <p:cNvPr id="27" name="Rectangle 4">
            <a:extLst>
              <a:ext uri="{FF2B5EF4-FFF2-40B4-BE49-F238E27FC236}">
                <a16:creationId xmlns:a16="http://schemas.microsoft.com/office/drawing/2014/main" id="{CA06DF7F-C590-1549-9051-7F93E6D63185}"/>
              </a:ext>
            </a:extLst>
          </p:cNvPr>
          <p:cNvSpPr>
            <a:spLocks noChangeArrowheads="1"/>
          </p:cNvSpPr>
          <p:nvPr/>
        </p:nvSpPr>
        <p:spPr bwMode="auto">
          <a:xfrm>
            <a:off x="5699125" y="1231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a:extLst>
              <a:ext uri="{FF2B5EF4-FFF2-40B4-BE49-F238E27FC236}">
                <a16:creationId xmlns:a16="http://schemas.microsoft.com/office/drawing/2014/main" id="{C4FDA776-4986-3FCE-A066-F7E51A76BC3F}"/>
              </a:ext>
            </a:extLst>
          </p:cNvPr>
          <p:cNvSpPr txBox="1"/>
          <p:nvPr/>
        </p:nvSpPr>
        <p:spPr>
          <a:xfrm>
            <a:off x="1678792" y="1273627"/>
            <a:ext cx="8834415" cy="2308324"/>
          </a:xfrm>
          <a:prstGeom prst="rect">
            <a:avLst/>
          </a:prstGeom>
          <a:noFill/>
          <a:ln w="28575">
            <a:solidFill>
              <a:schemeClr val="tx1"/>
            </a:solidFill>
          </a:ln>
        </p:spPr>
        <p:txBody>
          <a:bodyPr wrap="square" rtlCol="0">
            <a:spAutoFit/>
          </a:bodyPr>
          <a:lstStyle/>
          <a:p>
            <a:r>
              <a:rPr kumimoji="1" lang="ja-JP" altLang="en-US" sz="1600" b="1" dirty="0"/>
              <a:t>■フライヤー　</a:t>
            </a:r>
            <a:r>
              <a:rPr kumimoji="1" lang="en-US" altLang="ja-JP" sz="1600" b="1" dirty="0"/>
              <a:t>A4</a:t>
            </a:r>
            <a:r>
              <a:rPr kumimoji="1" lang="ja-JP" altLang="en-US" sz="1600" b="1" dirty="0"/>
              <a:t>サイズ　　</a:t>
            </a:r>
            <a:r>
              <a:rPr kumimoji="1" lang="en-US" altLang="ja-JP" sz="1600" b="1" dirty="0"/>
              <a:t>20,000</a:t>
            </a:r>
            <a:r>
              <a:rPr kumimoji="1" lang="ja-JP" altLang="en-US" sz="1600" b="1" dirty="0"/>
              <a:t>部　　参加店、関係各所、ラック設置嶺北</a:t>
            </a:r>
            <a:r>
              <a:rPr kumimoji="1" lang="en-US" altLang="ja-JP" sz="1600" b="1" dirty="0"/>
              <a:t>70</a:t>
            </a:r>
            <a:r>
              <a:rPr kumimoji="1" lang="ja-JP" altLang="en-US" sz="1600" b="1" dirty="0"/>
              <a:t>箇所　など</a:t>
            </a:r>
            <a:endParaRPr kumimoji="1" lang="en-US" altLang="ja-JP" sz="1600" b="1" dirty="0"/>
          </a:p>
          <a:p>
            <a:endParaRPr lang="en-US" altLang="ja-JP" sz="1600" b="1" dirty="0"/>
          </a:p>
          <a:p>
            <a:r>
              <a:rPr kumimoji="1" lang="ja-JP" altLang="en-US" sz="1600" b="1" dirty="0"/>
              <a:t>■ポスター　　</a:t>
            </a:r>
            <a:r>
              <a:rPr kumimoji="1" lang="en-US" altLang="ja-JP" sz="1600" b="1" dirty="0"/>
              <a:t>A2</a:t>
            </a:r>
            <a:r>
              <a:rPr kumimoji="1" lang="ja-JP" altLang="en-US" sz="1600" b="1" dirty="0"/>
              <a:t>サイズ　　　  </a:t>
            </a:r>
            <a:r>
              <a:rPr kumimoji="1" lang="en-US" altLang="ja-JP" sz="1600" b="1" dirty="0"/>
              <a:t>100</a:t>
            </a:r>
            <a:r>
              <a:rPr kumimoji="1" lang="ja-JP" altLang="en-US" sz="1600" b="1" dirty="0"/>
              <a:t>部　　参加店、関係各所　など</a:t>
            </a:r>
            <a:endParaRPr kumimoji="1" lang="en-US" altLang="ja-JP" sz="1600" b="1" dirty="0"/>
          </a:p>
          <a:p>
            <a:endParaRPr lang="en-US" altLang="ja-JP" sz="1600" b="1" dirty="0"/>
          </a:p>
          <a:p>
            <a:r>
              <a:rPr kumimoji="1" lang="ja-JP" altLang="en-US" sz="1600" b="1" dirty="0"/>
              <a:t>■</a:t>
            </a:r>
            <a:r>
              <a:rPr kumimoji="1" lang="en-US" altLang="ja-JP" sz="1600" b="1" dirty="0"/>
              <a:t>SNS</a:t>
            </a:r>
            <a:r>
              <a:rPr lang="ja-JP" altLang="en-US" sz="1600" b="1" dirty="0"/>
              <a:t>　　</a:t>
            </a:r>
            <a:r>
              <a:rPr kumimoji="1" lang="ja-JP" altLang="en-US" sz="1600" b="1" dirty="0"/>
              <a:t>　　約</a:t>
            </a:r>
            <a:r>
              <a:rPr kumimoji="1" lang="en-US" altLang="ja-JP" sz="1600" b="1" dirty="0"/>
              <a:t>10</a:t>
            </a:r>
            <a:r>
              <a:rPr kumimoji="1" lang="ja-JP" altLang="en-US" sz="1600" b="1" dirty="0"/>
              <a:t>万人　　　　　　　　 参加店、関係各所、有料広告　など　</a:t>
            </a:r>
            <a:r>
              <a:rPr kumimoji="1" lang="en-US" altLang="ja-JP" sz="1200" b="1" dirty="0"/>
              <a:t>※</a:t>
            </a:r>
            <a:r>
              <a:rPr kumimoji="1" lang="ja-JP" altLang="en-US" sz="1200" b="1" dirty="0"/>
              <a:t>主に</a:t>
            </a:r>
            <a:r>
              <a:rPr kumimoji="1" lang="en-US" altLang="ja-JP" sz="1200" b="1" dirty="0"/>
              <a:t>Instagram</a:t>
            </a:r>
            <a:endParaRPr kumimoji="1" lang="en-US" altLang="ja-JP" sz="1600" b="1" dirty="0"/>
          </a:p>
          <a:p>
            <a:endParaRPr lang="en-US" altLang="ja-JP" sz="1600" b="1" dirty="0"/>
          </a:p>
          <a:p>
            <a:r>
              <a:rPr kumimoji="1" lang="ja-JP" altLang="en-US" sz="1600" b="1" dirty="0"/>
              <a:t>■パブリシティ　　　　　　　　　　　　  新聞、テレビ、ラジオを予定　など　</a:t>
            </a:r>
            <a:endParaRPr kumimoji="1" lang="en-US" altLang="ja-JP" sz="1600" b="1" dirty="0"/>
          </a:p>
          <a:p>
            <a:endParaRPr kumimoji="1" lang="en-US" altLang="ja-JP" sz="1600" b="1" dirty="0"/>
          </a:p>
          <a:p>
            <a:r>
              <a:rPr lang="ja-JP" altLang="en-US" sz="1600" b="1" dirty="0"/>
              <a:t>■無料媒体　　　　　　　　　　　　　　　ふーぽ、日々</a:t>
            </a:r>
            <a:r>
              <a:rPr lang="en-US" altLang="ja-JP" sz="1600" b="1" dirty="0"/>
              <a:t>URALA</a:t>
            </a:r>
            <a:r>
              <a:rPr lang="ja-JP" altLang="en-US" sz="1600" b="1" dirty="0"/>
              <a:t>　など</a:t>
            </a:r>
            <a:endParaRPr kumimoji="1" lang="ja-JP" altLang="en-US" sz="1600" b="1" dirty="0"/>
          </a:p>
        </p:txBody>
      </p:sp>
      <p:sp>
        <p:nvSpPr>
          <p:cNvPr id="4" name="正方形/長方形 3">
            <a:extLst>
              <a:ext uri="{FF2B5EF4-FFF2-40B4-BE49-F238E27FC236}">
                <a16:creationId xmlns:a16="http://schemas.microsoft.com/office/drawing/2014/main" id="{1924BC15-D7FD-52FA-3D71-86DDFF82B03D}"/>
              </a:ext>
            </a:extLst>
          </p:cNvPr>
          <p:cNvSpPr/>
          <p:nvPr/>
        </p:nvSpPr>
        <p:spPr>
          <a:xfrm>
            <a:off x="1703683" y="4274590"/>
            <a:ext cx="1741491" cy="23645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 name="正方形/長方形 6">
            <a:extLst>
              <a:ext uri="{FF2B5EF4-FFF2-40B4-BE49-F238E27FC236}">
                <a16:creationId xmlns:a16="http://schemas.microsoft.com/office/drawing/2014/main" id="{776C9C90-448F-58B1-EACD-9D61A682FECA}"/>
              </a:ext>
            </a:extLst>
          </p:cNvPr>
          <p:cNvSpPr/>
          <p:nvPr/>
        </p:nvSpPr>
        <p:spPr>
          <a:xfrm>
            <a:off x="3534862" y="4274590"/>
            <a:ext cx="1741491" cy="23645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 name="テキスト ボックス 4">
            <a:extLst>
              <a:ext uri="{FF2B5EF4-FFF2-40B4-BE49-F238E27FC236}">
                <a16:creationId xmlns:a16="http://schemas.microsoft.com/office/drawing/2014/main" id="{132B4FA1-A97D-4713-B0C6-4782C242AC3D}"/>
              </a:ext>
            </a:extLst>
          </p:cNvPr>
          <p:cNvSpPr txBox="1"/>
          <p:nvPr/>
        </p:nvSpPr>
        <p:spPr>
          <a:xfrm>
            <a:off x="2950795" y="3820528"/>
            <a:ext cx="1411988" cy="338554"/>
          </a:xfrm>
          <a:prstGeom prst="rect">
            <a:avLst/>
          </a:prstGeom>
          <a:noFill/>
        </p:spPr>
        <p:txBody>
          <a:bodyPr wrap="square" rtlCol="0">
            <a:spAutoFit/>
          </a:bodyPr>
          <a:lstStyle/>
          <a:p>
            <a:r>
              <a:rPr kumimoji="1" lang="ja-JP" altLang="en-US" sz="1600" b="1" dirty="0"/>
              <a:t>フライヤー案</a:t>
            </a:r>
          </a:p>
        </p:txBody>
      </p:sp>
      <p:sp>
        <p:nvSpPr>
          <p:cNvPr id="8" name="テキスト ボックス 7">
            <a:extLst>
              <a:ext uri="{FF2B5EF4-FFF2-40B4-BE49-F238E27FC236}">
                <a16:creationId xmlns:a16="http://schemas.microsoft.com/office/drawing/2014/main" id="{4243DEE9-F35E-E340-7AD5-9F5E6EE6DC3F}"/>
              </a:ext>
            </a:extLst>
          </p:cNvPr>
          <p:cNvSpPr txBox="1"/>
          <p:nvPr/>
        </p:nvSpPr>
        <p:spPr>
          <a:xfrm>
            <a:off x="1886831" y="5128500"/>
            <a:ext cx="1411988" cy="338554"/>
          </a:xfrm>
          <a:prstGeom prst="rect">
            <a:avLst/>
          </a:prstGeom>
          <a:noFill/>
        </p:spPr>
        <p:txBody>
          <a:bodyPr wrap="square" rtlCol="0">
            <a:spAutoFit/>
          </a:bodyPr>
          <a:lstStyle/>
          <a:p>
            <a:r>
              <a:rPr kumimoji="1" lang="ja-JP" altLang="en-US" sz="1600" b="1" dirty="0"/>
              <a:t>イベント情報</a:t>
            </a:r>
          </a:p>
        </p:txBody>
      </p:sp>
      <p:sp>
        <p:nvSpPr>
          <p:cNvPr id="11" name="正方形/長方形 10">
            <a:extLst>
              <a:ext uri="{FF2B5EF4-FFF2-40B4-BE49-F238E27FC236}">
                <a16:creationId xmlns:a16="http://schemas.microsoft.com/office/drawing/2014/main" id="{03B4E913-A6F1-E816-2481-F5845FAC6AEB}"/>
              </a:ext>
            </a:extLst>
          </p:cNvPr>
          <p:cNvSpPr/>
          <p:nvPr/>
        </p:nvSpPr>
        <p:spPr>
          <a:xfrm>
            <a:off x="3533917" y="5987770"/>
            <a:ext cx="1741491" cy="6513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2" name="テキスト ボックス 11">
            <a:extLst>
              <a:ext uri="{FF2B5EF4-FFF2-40B4-BE49-F238E27FC236}">
                <a16:creationId xmlns:a16="http://schemas.microsoft.com/office/drawing/2014/main" id="{3471D01F-33D3-FF84-F2B4-552AE220ADCE}"/>
              </a:ext>
            </a:extLst>
          </p:cNvPr>
          <p:cNvSpPr txBox="1"/>
          <p:nvPr/>
        </p:nvSpPr>
        <p:spPr>
          <a:xfrm>
            <a:off x="3698668" y="6180651"/>
            <a:ext cx="1411988" cy="338554"/>
          </a:xfrm>
          <a:prstGeom prst="rect">
            <a:avLst/>
          </a:prstGeom>
          <a:noFill/>
        </p:spPr>
        <p:txBody>
          <a:bodyPr wrap="square" rtlCol="0">
            <a:spAutoFit/>
          </a:bodyPr>
          <a:lstStyle/>
          <a:p>
            <a:r>
              <a:rPr lang="ja-JP" altLang="en-US" sz="1600" b="1" dirty="0"/>
              <a:t>特別協賛企業</a:t>
            </a:r>
            <a:endParaRPr kumimoji="1" lang="ja-JP" altLang="en-US" sz="1600" b="1" dirty="0"/>
          </a:p>
        </p:txBody>
      </p:sp>
      <p:pic>
        <p:nvPicPr>
          <p:cNvPr id="1028" name="Picture 4" descr="QRコード - Wikipedia">
            <a:extLst>
              <a:ext uri="{FF2B5EF4-FFF2-40B4-BE49-F238E27FC236}">
                <a16:creationId xmlns:a16="http://schemas.microsoft.com/office/drawing/2014/main" id="{F3926E92-D67C-FBAC-349B-6F1547C90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098" y="5711755"/>
            <a:ext cx="183394" cy="183394"/>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35C3F030-597B-121A-CC28-359F4F70EE2B}"/>
              </a:ext>
            </a:extLst>
          </p:cNvPr>
          <p:cNvSpPr txBox="1"/>
          <p:nvPr/>
        </p:nvSpPr>
        <p:spPr>
          <a:xfrm>
            <a:off x="2090503" y="5702101"/>
            <a:ext cx="1023534" cy="253916"/>
          </a:xfrm>
          <a:prstGeom prst="rect">
            <a:avLst/>
          </a:prstGeom>
          <a:noFill/>
        </p:spPr>
        <p:txBody>
          <a:bodyPr wrap="square" rtlCol="0">
            <a:spAutoFit/>
          </a:bodyPr>
          <a:lstStyle/>
          <a:p>
            <a:r>
              <a:rPr kumimoji="1" lang="ja-JP" altLang="en-US" sz="1050" b="1" dirty="0"/>
              <a:t>検索ワード</a:t>
            </a:r>
          </a:p>
        </p:txBody>
      </p:sp>
      <p:sp>
        <p:nvSpPr>
          <p:cNvPr id="19" name="正方形/長方形 18">
            <a:extLst>
              <a:ext uri="{FF2B5EF4-FFF2-40B4-BE49-F238E27FC236}">
                <a16:creationId xmlns:a16="http://schemas.microsoft.com/office/drawing/2014/main" id="{D165C338-D3E1-003A-4833-62410B94916D}"/>
              </a:ext>
            </a:extLst>
          </p:cNvPr>
          <p:cNvSpPr/>
          <p:nvPr/>
        </p:nvSpPr>
        <p:spPr>
          <a:xfrm>
            <a:off x="6107369" y="4274590"/>
            <a:ext cx="1741491" cy="23645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0" name="テキスト ボックス 19">
            <a:extLst>
              <a:ext uri="{FF2B5EF4-FFF2-40B4-BE49-F238E27FC236}">
                <a16:creationId xmlns:a16="http://schemas.microsoft.com/office/drawing/2014/main" id="{EE0B46BF-BC4B-C8F5-2527-6A521A0DE76C}"/>
              </a:ext>
            </a:extLst>
          </p:cNvPr>
          <p:cNvSpPr txBox="1"/>
          <p:nvPr/>
        </p:nvSpPr>
        <p:spPr>
          <a:xfrm>
            <a:off x="6290517" y="5128500"/>
            <a:ext cx="1411988" cy="338554"/>
          </a:xfrm>
          <a:prstGeom prst="rect">
            <a:avLst/>
          </a:prstGeom>
          <a:noFill/>
        </p:spPr>
        <p:txBody>
          <a:bodyPr wrap="square" rtlCol="0">
            <a:spAutoFit/>
          </a:bodyPr>
          <a:lstStyle/>
          <a:p>
            <a:r>
              <a:rPr kumimoji="1" lang="ja-JP" altLang="en-US" sz="1600" b="1" dirty="0"/>
              <a:t>イベント情報</a:t>
            </a:r>
          </a:p>
        </p:txBody>
      </p:sp>
      <p:sp>
        <p:nvSpPr>
          <p:cNvPr id="21" name="テキスト ボックス 20">
            <a:extLst>
              <a:ext uri="{FF2B5EF4-FFF2-40B4-BE49-F238E27FC236}">
                <a16:creationId xmlns:a16="http://schemas.microsoft.com/office/drawing/2014/main" id="{E01AC0D0-28FF-06A0-6EAF-2EBA80C83D47}"/>
              </a:ext>
            </a:extLst>
          </p:cNvPr>
          <p:cNvSpPr txBox="1"/>
          <p:nvPr/>
        </p:nvSpPr>
        <p:spPr>
          <a:xfrm>
            <a:off x="6447097" y="5676495"/>
            <a:ext cx="961331" cy="253916"/>
          </a:xfrm>
          <a:prstGeom prst="rect">
            <a:avLst/>
          </a:prstGeom>
          <a:noFill/>
        </p:spPr>
        <p:txBody>
          <a:bodyPr wrap="square" rtlCol="0">
            <a:spAutoFit/>
          </a:bodyPr>
          <a:lstStyle/>
          <a:p>
            <a:r>
              <a:rPr kumimoji="1" lang="ja-JP" altLang="en-US" sz="1050" b="1" dirty="0"/>
              <a:t>検索ワード</a:t>
            </a:r>
          </a:p>
        </p:txBody>
      </p:sp>
      <p:pic>
        <p:nvPicPr>
          <p:cNvPr id="22" name="Picture 4" descr="QRコード - Wikipedia">
            <a:extLst>
              <a:ext uri="{FF2B5EF4-FFF2-40B4-BE49-F238E27FC236}">
                <a16:creationId xmlns:a16="http://schemas.microsoft.com/office/drawing/2014/main" id="{56FAF94E-DEF7-8785-C8BA-741505000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068" y="5706379"/>
            <a:ext cx="183394" cy="183394"/>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F30CCBB6-BB5D-95AB-8BFA-2302B7BA761E}"/>
              </a:ext>
            </a:extLst>
          </p:cNvPr>
          <p:cNvSpPr txBox="1"/>
          <p:nvPr/>
        </p:nvSpPr>
        <p:spPr>
          <a:xfrm>
            <a:off x="6978114" y="6408338"/>
            <a:ext cx="1411988" cy="230832"/>
          </a:xfrm>
          <a:prstGeom prst="rect">
            <a:avLst/>
          </a:prstGeom>
          <a:noFill/>
        </p:spPr>
        <p:txBody>
          <a:bodyPr wrap="square" rtlCol="0">
            <a:spAutoFit/>
          </a:bodyPr>
          <a:lstStyle/>
          <a:p>
            <a:r>
              <a:rPr lang="ja-JP" altLang="en-US" sz="900" b="1" dirty="0"/>
              <a:t>特別協賛企業</a:t>
            </a:r>
            <a:endParaRPr kumimoji="1" lang="ja-JP" altLang="en-US" sz="900" b="1" dirty="0"/>
          </a:p>
        </p:txBody>
      </p:sp>
      <p:sp>
        <p:nvSpPr>
          <p:cNvPr id="24" name="テキスト ボックス 23">
            <a:extLst>
              <a:ext uri="{FF2B5EF4-FFF2-40B4-BE49-F238E27FC236}">
                <a16:creationId xmlns:a16="http://schemas.microsoft.com/office/drawing/2014/main" id="{CBE4A5FA-A6F7-45A9-1AC7-FB7CA3D2C1FA}"/>
              </a:ext>
            </a:extLst>
          </p:cNvPr>
          <p:cNvSpPr txBox="1"/>
          <p:nvPr/>
        </p:nvSpPr>
        <p:spPr>
          <a:xfrm>
            <a:off x="6290517" y="3816374"/>
            <a:ext cx="1411988" cy="338554"/>
          </a:xfrm>
          <a:prstGeom prst="rect">
            <a:avLst/>
          </a:prstGeom>
          <a:noFill/>
        </p:spPr>
        <p:txBody>
          <a:bodyPr wrap="square" rtlCol="0">
            <a:spAutoFit/>
          </a:bodyPr>
          <a:lstStyle/>
          <a:p>
            <a:r>
              <a:rPr kumimoji="1" lang="ja-JP" altLang="en-US" sz="1600" b="1" dirty="0"/>
              <a:t>ポスター案</a:t>
            </a:r>
          </a:p>
        </p:txBody>
      </p:sp>
      <p:sp>
        <p:nvSpPr>
          <p:cNvPr id="16" name="テキスト ボックス 15">
            <a:extLst>
              <a:ext uri="{FF2B5EF4-FFF2-40B4-BE49-F238E27FC236}">
                <a16:creationId xmlns:a16="http://schemas.microsoft.com/office/drawing/2014/main" id="{EF9B713C-A463-6003-3EE4-04BBFDA002DA}"/>
              </a:ext>
            </a:extLst>
          </p:cNvPr>
          <p:cNvSpPr txBox="1"/>
          <p:nvPr/>
        </p:nvSpPr>
        <p:spPr>
          <a:xfrm>
            <a:off x="1678792" y="4282205"/>
            <a:ext cx="415498" cy="369332"/>
          </a:xfrm>
          <a:prstGeom prst="rect">
            <a:avLst/>
          </a:prstGeom>
          <a:noFill/>
        </p:spPr>
        <p:txBody>
          <a:bodyPr wrap="none" rtlCol="0">
            <a:spAutoFit/>
          </a:bodyPr>
          <a:lstStyle/>
          <a:p>
            <a:r>
              <a:rPr kumimoji="1" lang="ja-JP" altLang="en-US" b="1" dirty="0"/>
              <a:t>表</a:t>
            </a:r>
          </a:p>
        </p:txBody>
      </p:sp>
      <p:sp>
        <p:nvSpPr>
          <p:cNvPr id="26" name="テキスト ボックス 25">
            <a:extLst>
              <a:ext uri="{FF2B5EF4-FFF2-40B4-BE49-F238E27FC236}">
                <a16:creationId xmlns:a16="http://schemas.microsoft.com/office/drawing/2014/main" id="{C4865D39-9B4E-031A-E4E5-6E90B8005B0D}"/>
              </a:ext>
            </a:extLst>
          </p:cNvPr>
          <p:cNvSpPr txBox="1"/>
          <p:nvPr/>
        </p:nvSpPr>
        <p:spPr>
          <a:xfrm>
            <a:off x="3530195" y="4293149"/>
            <a:ext cx="415498" cy="369332"/>
          </a:xfrm>
          <a:prstGeom prst="rect">
            <a:avLst/>
          </a:prstGeom>
          <a:noFill/>
        </p:spPr>
        <p:txBody>
          <a:bodyPr wrap="none" rtlCol="0">
            <a:spAutoFit/>
          </a:bodyPr>
          <a:lstStyle/>
          <a:p>
            <a:r>
              <a:rPr lang="ja-JP" altLang="en-US" b="1" dirty="0"/>
              <a:t>裏</a:t>
            </a:r>
            <a:endParaRPr kumimoji="1" lang="ja-JP" altLang="en-US" b="1" dirty="0"/>
          </a:p>
        </p:txBody>
      </p:sp>
      <p:sp>
        <p:nvSpPr>
          <p:cNvPr id="13" name="四角形: 角を丸くする 12">
            <a:extLst>
              <a:ext uri="{FF2B5EF4-FFF2-40B4-BE49-F238E27FC236}">
                <a16:creationId xmlns:a16="http://schemas.microsoft.com/office/drawing/2014/main" id="{F6026939-3E9D-A5AE-91F2-59D2E7FD6B71}"/>
              </a:ext>
            </a:extLst>
          </p:cNvPr>
          <p:cNvSpPr/>
          <p:nvPr/>
        </p:nvSpPr>
        <p:spPr>
          <a:xfrm>
            <a:off x="3873436" y="4694033"/>
            <a:ext cx="978694" cy="98438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エリアマップ</a:t>
            </a:r>
            <a:endParaRPr kumimoji="1" lang="en-US" altLang="ja-JP" sz="1200" b="1" dirty="0"/>
          </a:p>
          <a:p>
            <a:pPr algn="ctr"/>
            <a:endParaRPr lang="en-US" altLang="ja-JP" sz="1200" b="1" dirty="0"/>
          </a:p>
          <a:p>
            <a:pPr algn="ctr"/>
            <a:r>
              <a:rPr kumimoji="1" lang="ja-JP" altLang="en-US" sz="1200" b="1" dirty="0"/>
              <a:t>参加店</a:t>
            </a:r>
          </a:p>
        </p:txBody>
      </p:sp>
      <p:sp>
        <p:nvSpPr>
          <p:cNvPr id="33" name="テキスト ボックス 32">
            <a:extLst>
              <a:ext uri="{FF2B5EF4-FFF2-40B4-BE49-F238E27FC236}">
                <a16:creationId xmlns:a16="http://schemas.microsoft.com/office/drawing/2014/main" id="{E5E943EC-8361-E237-51D1-324089FF7D87}"/>
              </a:ext>
            </a:extLst>
          </p:cNvPr>
          <p:cNvSpPr txBox="1"/>
          <p:nvPr/>
        </p:nvSpPr>
        <p:spPr>
          <a:xfrm>
            <a:off x="11882439" y="6495814"/>
            <a:ext cx="282450" cy="338554"/>
          </a:xfrm>
          <a:prstGeom prst="rect">
            <a:avLst/>
          </a:prstGeom>
          <a:noFill/>
        </p:spPr>
        <p:txBody>
          <a:bodyPr wrap="none" rtlCol="0">
            <a:spAutoFit/>
          </a:bodyPr>
          <a:lstStyle/>
          <a:p>
            <a:r>
              <a:rPr lang="en-US" altLang="ja-JP" sz="1600" dirty="0">
                <a:latin typeface="HGP明朝B" panose="02020800000000000000" pitchFamily="18" charset="-128"/>
                <a:ea typeface="HGP明朝B" panose="02020800000000000000" pitchFamily="18" charset="-128"/>
              </a:rPr>
              <a:t>6</a:t>
            </a:r>
            <a:endParaRPr kumimoji="1" lang="ja-JP" altLang="en-US" sz="1600" dirty="0">
              <a:latin typeface="HGP明朝B" panose="02020800000000000000" pitchFamily="18" charset="-128"/>
              <a:ea typeface="HGP明朝B" panose="02020800000000000000" pitchFamily="18" charset="-128"/>
            </a:endParaRPr>
          </a:p>
        </p:txBody>
      </p:sp>
      <p:pic>
        <p:nvPicPr>
          <p:cNvPr id="25" name="図 24">
            <a:extLst>
              <a:ext uri="{FF2B5EF4-FFF2-40B4-BE49-F238E27FC236}">
                <a16:creationId xmlns:a16="http://schemas.microsoft.com/office/drawing/2014/main" id="{A5C549B5-CCF9-6D9F-D803-C7033C233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86" y="322328"/>
            <a:ext cx="351798" cy="411696"/>
          </a:xfrm>
          <a:prstGeom prst="rect">
            <a:avLst/>
          </a:prstGeom>
        </p:spPr>
      </p:pic>
      <p:pic>
        <p:nvPicPr>
          <p:cNvPr id="9" name="図 8">
            <a:extLst>
              <a:ext uri="{FF2B5EF4-FFF2-40B4-BE49-F238E27FC236}">
                <a16:creationId xmlns:a16="http://schemas.microsoft.com/office/drawing/2014/main" id="{3D9C4A77-E82C-1C04-E685-203BB47A5E70}"/>
              </a:ext>
            </a:extLst>
          </p:cNvPr>
          <p:cNvPicPr>
            <a:picLocks noChangeAspect="1"/>
          </p:cNvPicPr>
          <p:nvPr/>
        </p:nvPicPr>
        <p:blipFill rotWithShape="1">
          <a:blip r:embed="rId5">
            <a:extLst>
              <a:ext uri="{28A0092B-C50C-407E-A947-70E740481C1C}">
                <a14:useLocalDpi xmlns:a14="http://schemas.microsoft.com/office/drawing/2010/main" val="0"/>
              </a:ext>
            </a:extLst>
          </a:blip>
          <a:srcRect l="33707" t="4656" r="34630" b="12333"/>
          <a:stretch/>
        </p:blipFill>
        <p:spPr>
          <a:xfrm>
            <a:off x="9056362" y="4113105"/>
            <a:ext cx="1147754" cy="2262782"/>
          </a:xfrm>
          <a:prstGeom prst="rect">
            <a:avLst/>
          </a:prstGeom>
        </p:spPr>
      </p:pic>
      <p:sp>
        <p:nvSpPr>
          <p:cNvPr id="29" name="テキスト ボックス 28">
            <a:extLst>
              <a:ext uri="{FF2B5EF4-FFF2-40B4-BE49-F238E27FC236}">
                <a16:creationId xmlns:a16="http://schemas.microsoft.com/office/drawing/2014/main" id="{E83F2102-1779-BCB5-3AC9-5440C013360E}"/>
              </a:ext>
            </a:extLst>
          </p:cNvPr>
          <p:cNvSpPr txBox="1"/>
          <p:nvPr/>
        </p:nvSpPr>
        <p:spPr>
          <a:xfrm>
            <a:off x="9032957" y="3816374"/>
            <a:ext cx="1411988" cy="338554"/>
          </a:xfrm>
          <a:prstGeom prst="rect">
            <a:avLst/>
          </a:prstGeom>
          <a:noFill/>
        </p:spPr>
        <p:txBody>
          <a:bodyPr wrap="square" rtlCol="0">
            <a:spAutoFit/>
          </a:bodyPr>
          <a:lstStyle/>
          <a:p>
            <a:r>
              <a:rPr kumimoji="1" lang="en-US" altLang="ja-JP" sz="1600" b="1" dirty="0"/>
              <a:t>Instagram</a:t>
            </a:r>
            <a:endParaRPr kumimoji="1" lang="ja-JP" altLang="en-US" sz="1600" b="1" dirty="0"/>
          </a:p>
        </p:txBody>
      </p:sp>
      <p:sp>
        <p:nvSpPr>
          <p:cNvPr id="14" name="吹き出し: 角を丸めた四角形 13">
            <a:extLst>
              <a:ext uri="{FF2B5EF4-FFF2-40B4-BE49-F238E27FC236}">
                <a16:creationId xmlns:a16="http://schemas.microsoft.com/office/drawing/2014/main" id="{B5931C32-877B-90E9-9125-FFF74C032A6F}"/>
              </a:ext>
            </a:extLst>
          </p:cNvPr>
          <p:cNvSpPr/>
          <p:nvPr/>
        </p:nvSpPr>
        <p:spPr>
          <a:xfrm>
            <a:off x="10263864" y="4274590"/>
            <a:ext cx="1147754" cy="643512"/>
          </a:xfrm>
          <a:prstGeom prst="wedgeRoundRectCallout">
            <a:avLst>
              <a:gd name="adj1" fmla="val -50787"/>
              <a:gd name="adj2" fmla="val 9274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出店店舗</a:t>
            </a:r>
            <a:endParaRPr kumimoji="1" lang="en-US" altLang="ja-JP" sz="1200" b="1" dirty="0"/>
          </a:p>
          <a:p>
            <a:pPr algn="ctr"/>
            <a:r>
              <a:rPr kumimoji="1" lang="ja-JP" altLang="en-US" sz="1200" b="1" dirty="0"/>
              <a:t>情報も配信</a:t>
            </a:r>
          </a:p>
        </p:txBody>
      </p:sp>
      <p:sp>
        <p:nvSpPr>
          <p:cNvPr id="31" name="テキスト ボックス 30">
            <a:extLst>
              <a:ext uri="{FF2B5EF4-FFF2-40B4-BE49-F238E27FC236}">
                <a16:creationId xmlns:a16="http://schemas.microsoft.com/office/drawing/2014/main" id="{DE5619D5-8884-3335-E60E-B4DC154532F0}"/>
              </a:ext>
            </a:extLst>
          </p:cNvPr>
          <p:cNvSpPr txBox="1"/>
          <p:nvPr/>
        </p:nvSpPr>
        <p:spPr>
          <a:xfrm>
            <a:off x="9056362" y="6349928"/>
            <a:ext cx="2633194" cy="430887"/>
          </a:xfrm>
          <a:prstGeom prst="rect">
            <a:avLst/>
          </a:prstGeom>
          <a:noFill/>
        </p:spPr>
        <p:txBody>
          <a:bodyPr wrap="square">
            <a:spAutoFit/>
          </a:bodyPr>
          <a:lstStyle/>
          <a:p>
            <a:r>
              <a:rPr lang="en-US" altLang="ja-JP" sz="1100" b="1" dirty="0">
                <a:highlight>
                  <a:srgbClr val="FFFF00"/>
                </a:highlight>
              </a:rPr>
              <a:t>Fukui Coffee Festival </a:t>
            </a:r>
          </a:p>
          <a:p>
            <a:r>
              <a:rPr lang="ja-JP" altLang="en-US" sz="1100" b="1" dirty="0">
                <a:highlight>
                  <a:srgbClr val="FFFF00"/>
                </a:highlight>
              </a:rPr>
              <a:t>公式アカウント</a:t>
            </a:r>
            <a:endParaRPr lang="ja-JP" altLang="en-US" sz="1100" dirty="0">
              <a:highlight>
                <a:srgbClr val="FFFF00"/>
              </a:highlight>
            </a:endParaRPr>
          </a:p>
        </p:txBody>
      </p:sp>
    </p:spTree>
    <p:extLst>
      <p:ext uri="{BB962C8B-B14F-4D97-AF65-F5344CB8AC3E}">
        <p14:creationId xmlns:p14="http://schemas.microsoft.com/office/powerpoint/2010/main" val="44895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70395-B8A8-5D54-CC2D-6FD81BB722BB}"/>
              </a:ext>
            </a:extLst>
          </p:cNvPr>
          <p:cNvSpPr>
            <a:spLocks noGrp="1"/>
          </p:cNvSpPr>
          <p:nvPr>
            <p:ph type="title"/>
          </p:nvPr>
        </p:nvSpPr>
        <p:spPr>
          <a:xfrm>
            <a:off x="478630" y="114300"/>
            <a:ext cx="6958013" cy="920750"/>
          </a:xfrm>
        </p:spPr>
        <p:txBody>
          <a:bodyPr>
            <a:normAutofit/>
          </a:bodyPr>
          <a:lstStyle/>
          <a:p>
            <a:r>
              <a:rPr lang="ja-JP" altLang="en-US" sz="3200" dirty="0">
                <a:ea typeface="+mn-ea"/>
              </a:rPr>
              <a:t>　会場</a:t>
            </a:r>
            <a:endParaRPr kumimoji="1" lang="ja-JP" altLang="en-US" sz="3200" dirty="0">
              <a:ea typeface="+mn-ea"/>
            </a:endParaRPr>
          </a:p>
        </p:txBody>
      </p:sp>
      <p:sp>
        <p:nvSpPr>
          <p:cNvPr id="6" name="テキスト ボックス 5">
            <a:extLst>
              <a:ext uri="{FF2B5EF4-FFF2-40B4-BE49-F238E27FC236}">
                <a16:creationId xmlns:a16="http://schemas.microsoft.com/office/drawing/2014/main" id="{B40AEFB3-C257-CB36-9179-BA7ADEFF603D}"/>
              </a:ext>
            </a:extLst>
          </p:cNvPr>
          <p:cNvSpPr txBox="1"/>
          <p:nvPr/>
        </p:nvSpPr>
        <p:spPr>
          <a:xfrm>
            <a:off x="11882439" y="6495814"/>
            <a:ext cx="282450" cy="338554"/>
          </a:xfrm>
          <a:prstGeom prst="rect">
            <a:avLst/>
          </a:prstGeom>
          <a:noFill/>
        </p:spPr>
        <p:txBody>
          <a:bodyPr wrap="none" rtlCol="0">
            <a:spAutoFit/>
          </a:bodyPr>
          <a:lstStyle/>
          <a:p>
            <a:r>
              <a:rPr lang="en-US" altLang="ja-JP" sz="1600" dirty="0">
                <a:latin typeface="HGP明朝B" panose="02020800000000000000" pitchFamily="18" charset="-128"/>
                <a:ea typeface="HGP明朝B" panose="02020800000000000000" pitchFamily="18" charset="-128"/>
              </a:rPr>
              <a:t>7</a:t>
            </a:r>
            <a:endParaRPr kumimoji="1" lang="ja-JP" altLang="en-US" sz="1600" dirty="0">
              <a:latin typeface="HGP明朝B" panose="02020800000000000000" pitchFamily="18" charset="-128"/>
              <a:ea typeface="HGP明朝B" panose="02020800000000000000" pitchFamily="18" charset="-128"/>
            </a:endParaRPr>
          </a:p>
        </p:txBody>
      </p:sp>
      <p:pic>
        <p:nvPicPr>
          <p:cNvPr id="9" name="図 8">
            <a:extLst>
              <a:ext uri="{FF2B5EF4-FFF2-40B4-BE49-F238E27FC236}">
                <a16:creationId xmlns:a16="http://schemas.microsoft.com/office/drawing/2014/main" id="{A43F2917-8790-3019-F718-445ECA1A2473}"/>
              </a:ext>
            </a:extLst>
          </p:cNvPr>
          <p:cNvPicPr>
            <a:picLocks noChangeAspect="1"/>
          </p:cNvPicPr>
          <p:nvPr/>
        </p:nvPicPr>
        <p:blipFill rotWithShape="1">
          <a:blip r:embed="rId2">
            <a:extLst>
              <a:ext uri="{28A0092B-C50C-407E-A947-70E740481C1C}">
                <a14:useLocalDpi xmlns:a14="http://schemas.microsoft.com/office/drawing/2010/main" val="0"/>
              </a:ext>
            </a:extLst>
          </a:blip>
          <a:srcRect t="6072" b="6406"/>
          <a:stretch/>
        </p:blipFill>
        <p:spPr>
          <a:xfrm>
            <a:off x="678882" y="869030"/>
            <a:ext cx="10887076" cy="5690931"/>
          </a:xfrm>
          <a:prstGeom prst="rect">
            <a:avLst/>
          </a:prstGeom>
        </p:spPr>
      </p:pic>
      <p:pic>
        <p:nvPicPr>
          <p:cNvPr id="1032" name="Picture 8" descr="Tentipi Stratus 72 Comfort - Tentipi Lavvu/Tipi - Udeliv.com">
            <a:extLst>
              <a:ext uri="{FF2B5EF4-FFF2-40B4-BE49-F238E27FC236}">
                <a16:creationId xmlns:a16="http://schemas.microsoft.com/office/drawing/2014/main" id="{6478EF36-F2E7-1E82-74FB-EE008B0AEC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669" b="12866"/>
          <a:stretch/>
        </p:blipFill>
        <p:spPr bwMode="auto">
          <a:xfrm>
            <a:off x="6572447" y="2515899"/>
            <a:ext cx="530990" cy="34668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C0415EAC-B19F-8A96-7DEF-2217B8CCDD4C}"/>
              </a:ext>
            </a:extLst>
          </p:cNvPr>
          <p:cNvSpPr txBox="1"/>
          <p:nvPr/>
        </p:nvSpPr>
        <p:spPr>
          <a:xfrm>
            <a:off x="6219201" y="5310434"/>
            <a:ext cx="1768472" cy="276999"/>
          </a:xfrm>
          <a:prstGeom prst="rect">
            <a:avLst/>
          </a:prstGeom>
          <a:noFill/>
        </p:spPr>
        <p:txBody>
          <a:bodyPr wrap="square" rtlCol="0">
            <a:spAutoFit/>
          </a:bodyPr>
          <a:lstStyle/>
          <a:p>
            <a:r>
              <a:rPr kumimoji="1" lang="ja-JP" altLang="en-US" sz="1200" dirty="0">
                <a:highlight>
                  <a:srgbClr val="FFFF00"/>
                </a:highlight>
              </a:rPr>
              <a:t>キッズエリア</a:t>
            </a:r>
          </a:p>
        </p:txBody>
      </p:sp>
      <p:pic>
        <p:nvPicPr>
          <p:cNvPr id="12" name="図 11">
            <a:extLst>
              <a:ext uri="{FF2B5EF4-FFF2-40B4-BE49-F238E27FC236}">
                <a16:creationId xmlns:a16="http://schemas.microsoft.com/office/drawing/2014/main" id="{FD767844-7CCF-A12C-753C-3CB946BCB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0852" y="1893523"/>
            <a:ext cx="356581" cy="325767"/>
          </a:xfrm>
          <a:prstGeom prst="rect">
            <a:avLst/>
          </a:prstGeom>
        </p:spPr>
      </p:pic>
      <p:sp>
        <p:nvSpPr>
          <p:cNvPr id="15" name="テキスト ボックス 14">
            <a:extLst>
              <a:ext uri="{FF2B5EF4-FFF2-40B4-BE49-F238E27FC236}">
                <a16:creationId xmlns:a16="http://schemas.microsoft.com/office/drawing/2014/main" id="{DF163635-2999-F138-4E24-15A4B94012E2}"/>
              </a:ext>
            </a:extLst>
          </p:cNvPr>
          <p:cNvSpPr txBox="1"/>
          <p:nvPr/>
        </p:nvSpPr>
        <p:spPr>
          <a:xfrm>
            <a:off x="9227549" y="2238670"/>
            <a:ext cx="1768472" cy="276999"/>
          </a:xfrm>
          <a:prstGeom prst="rect">
            <a:avLst/>
          </a:prstGeom>
          <a:noFill/>
        </p:spPr>
        <p:txBody>
          <a:bodyPr wrap="square" rtlCol="0">
            <a:spAutoFit/>
          </a:bodyPr>
          <a:lstStyle/>
          <a:p>
            <a:r>
              <a:rPr kumimoji="1" lang="ja-JP" altLang="en-US" sz="1200" dirty="0">
                <a:highlight>
                  <a:srgbClr val="00FFFF"/>
                </a:highlight>
              </a:rPr>
              <a:t>ステージエリア</a:t>
            </a:r>
          </a:p>
        </p:txBody>
      </p:sp>
      <p:pic>
        <p:nvPicPr>
          <p:cNvPr id="16" name="図 15">
            <a:extLst>
              <a:ext uri="{FF2B5EF4-FFF2-40B4-BE49-F238E27FC236}">
                <a16:creationId xmlns:a16="http://schemas.microsoft.com/office/drawing/2014/main" id="{4B2BB846-7408-28DB-B71B-B588021AD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2461" y="5033435"/>
            <a:ext cx="303201" cy="276999"/>
          </a:xfrm>
          <a:prstGeom prst="rect">
            <a:avLst/>
          </a:prstGeom>
        </p:spPr>
      </p:pic>
      <p:sp>
        <p:nvSpPr>
          <p:cNvPr id="18" name="テキスト ボックス 17">
            <a:extLst>
              <a:ext uri="{FF2B5EF4-FFF2-40B4-BE49-F238E27FC236}">
                <a16:creationId xmlns:a16="http://schemas.microsoft.com/office/drawing/2014/main" id="{15994CB2-26A3-E39F-D976-EE912F2ACA1A}"/>
              </a:ext>
            </a:extLst>
          </p:cNvPr>
          <p:cNvSpPr txBox="1"/>
          <p:nvPr/>
        </p:nvSpPr>
        <p:spPr>
          <a:xfrm>
            <a:off x="6154993" y="2867416"/>
            <a:ext cx="1768472" cy="276999"/>
          </a:xfrm>
          <a:prstGeom prst="rect">
            <a:avLst/>
          </a:prstGeom>
          <a:noFill/>
        </p:spPr>
        <p:txBody>
          <a:bodyPr wrap="square" rtlCol="0">
            <a:spAutoFit/>
          </a:bodyPr>
          <a:lstStyle/>
          <a:p>
            <a:r>
              <a:rPr kumimoji="1" lang="ja-JP" altLang="en-US" sz="1200" dirty="0">
                <a:solidFill>
                  <a:schemeClr val="bg1"/>
                </a:solidFill>
                <a:highlight>
                  <a:srgbClr val="800000"/>
                </a:highlight>
              </a:rPr>
              <a:t>コーヒーエリア</a:t>
            </a:r>
          </a:p>
        </p:txBody>
      </p:sp>
      <p:sp>
        <p:nvSpPr>
          <p:cNvPr id="19" name="テキスト ボックス 18">
            <a:extLst>
              <a:ext uri="{FF2B5EF4-FFF2-40B4-BE49-F238E27FC236}">
                <a16:creationId xmlns:a16="http://schemas.microsoft.com/office/drawing/2014/main" id="{36A4169C-CEA3-FE38-DAF0-7B3966A60E13}"/>
              </a:ext>
            </a:extLst>
          </p:cNvPr>
          <p:cNvSpPr txBox="1"/>
          <p:nvPr/>
        </p:nvSpPr>
        <p:spPr>
          <a:xfrm>
            <a:off x="6622461" y="1861535"/>
            <a:ext cx="1768472" cy="276999"/>
          </a:xfrm>
          <a:prstGeom prst="rect">
            <a:avLst/>
          </a:prstGeom>
          <a:noFill/>
        </p:spPr>
        <p:txBody>
          <a:bodyPr wrap="square" rtlCol="0">
            <a:spAutoFit/>
          </a:bodyPr>
          <a:lstStyle/>
          <a:p>
            <a:r>
              <a:rPr lang="ja-JP" altLang="en-US" sz="1200" dirty="0">
                <a:solidFill>
                  <a:schemeClr val="bg1"/>
                </a:solidFill>
                <a:highlight>
                  <a:srgbClr val="FF00FF"/>
                </a:highlight>
              </a:rPr>
              <a:t>フード</a:t>
            </a:r>
            <a:r>
              <a:rPr kumimoji="1" lang="ja-JP" altLang="en-US" sz="1200" dirty="0">
                <a:solidFill>
                  <a:schemeClr val="bg1"/>
                </a:solidFill>
                <a:highlight>
                  <a:srgbClr val="FF00FF"/>
                </a:highlight>
              </a:rPr>
              <a:t>エリア</a:t>
            </a:r>
          </a:p>
        </p:txBody>
      </p:sp>
      <p:pic>
        <p:nvPicPr>
          <p:cNvPr id="20" name="図 19">
            <a:extLst>
              <a:ext uri="{FF2B5EF4-FFF2-40B4-BE49-F238E27FC236}">
                <a16:creationId xmlns:a16="http://schemas.microsoft.com/office/drawing/2014/main" id="{02063A59-CD25-1DA4-1EB7-89523AE85E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6656" y="1624695"/>
            <a:ext cx="294257" cy="268828"/>
          </a:xfrm>
          <a:prstGeom prst="rect">
            <a:avLst/>
          </a:prstGeom>
        </p:spPr>
      </p:pic>
      <p:sp>
        <p:nvSpPr>
          <p:cNvPr id="22" name="テキスト ボックス 21">
            <a:extLst>
              <a:ext uri="{FF2B5EF4-FFF2-40B4-BE49-F238E27FC236}">
                <a16:creationId xmlns:a16="http://schemas.microsoft.com/office/drawing/2014/main" id="{2E474555-99F4-7F5C-C21C-EB5013A95468}"/>
              </a:ext>
            </a:extLst>
          </p:cNvPr>
          <p:cNvSpPr txBox="1"/>
          <p:nvPr/>
        </p:nvSpPr>
        <p:spPr>
          <a:xfrm>
            <a:off x="1065853" y="3995974"/>
            <a:ext cx="3156417" cy="276999"/>
          </a:xfrm>
          <a:prstGeom prst="rect">
            <a:avLst/>
          </a:prstGeom>
          <a:noFill/>
        </p:spPr>
        <p:txBody>
          <a:bodyPr wrap="square" rtlCol="0">
            <a:spAutoFit/>
          </a:bodyPr>
          <a:lstStyle/>
          <a:p>
            <a:r>
              <a:rPr kumimoji="1" lang="ja-JP" altLang="en-US" sz="1200" dirty="0">
                <a:solidFill>
                  <a:schemeClr val="bg1"/>
                </a:solidFill>
                <a:highlight>
                  <a:srgbClr val="FF0000"/>
                </a:highlight>
              </a:rPr>
              <a:t>コーヒー彩りマルシェエリア</a:t>
            </a:r>
          </a:p>
        </p:txBody>
      </p:sp>
      <p:pic>
        <p:nvPicPr>
          <p:cNvPr id="23" name="図 22">
            <a:extLst>
              <a:ext uri="{FF2B5EF4-FFF2-40B4-BE49-F238E27FC236}">
                <a16:creationId xmlns:a16="http://schemas.microsoft.com/office/drawing/2014/main" id="{06C50E40-8C39-8E35-964E-64D6B2F33A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3409" y="3716940"/>
            <a:ext cx="305429" cy="279034"/>
          </a:xfrm>
          <a:prstGeom prst="rect">
            <a:avLst/>
          </a:prstGeom>
        </p:spPr>
      </p:pic>
      <p:pic>
        <p:nvPicPr>
          <p:cNvPr id="26" name="図 25">
            <a:extLst>
              <a:ext uri="{FF2B5EF4-FFF2-40B4-BE49-F238E27FC236}">
                <a16:creationId xmlns:a16="http://schemas.microsoft.com/office/drawing/2014/main" id="{4C97B383-9D16-242B-4A91-7C2639C6B9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15524" y="2484801"/>
            <a:ext cx="204438" cy="204438"/>
          </a:xfrm>
          <a:prstGeom prst="rect">
            <a:avLst/>
          </a:prstGeom>
        </p:spPr>
      </p:pic>
      <p:pic>
        <p:nvPicPr>
          <p:cNvPr id="28" name="図 27">
            <a:extLst>
              <a:ext uri="{FF2B5EF4-FFF2-40B4-BE49-F238E27FC236}">
                <a16:creationId xmlns:a16="http://schemas.microsoft.com/office/drawing/2014/main" id="{811206C2-DB6A-749D-5658-9CB160EFB5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186" y="322328"/>
            <a:ext cx="351798" cy="411696"/>
          </a:xfrm>
          <a:prstGeom prst="rect">
            <a:avLst/>
          </a:prstGeom>
        </p:spPr>
      </p:pic>
      <p:sp>
        <p:nvSpPr>
          <p:cNvPr id="27" name="テキスト ボックス 26">
            <a:extLst>
              <a:ext uri="{FF2B5EF4-FFF2-40B4-BE49-F238E27FC236}">
                <a16:creationId xmlns:a16="http://schemas.microsoft.com/office/drawing/2014/main" id="{BD521C31-D618-4AB2-645C-2644DEB03F78}"/>
              </a:ext>
            </a:extLst>
          </p:cNvPr>
          <p:cNvSpPr txBox="1"/>
          <p:nvPr/>
        </p:nvSpPr>
        <p:spPr>
          <a:xfrm>
            <a:off x="5561901" y="5534707"/>
            <a:ext cx="2954655" cy="276999"/>
          </a:xfrm>
          <a:prstGeom prst="rect">
            <a:avLst/>
          </a:prstGeom>
          <a:noFill/>
        </p:spPr>
        <p:txBody>
          <a:bodyPr wrap="none" rtlCol="0">
            <a:spAutoFit/>
          </a:bodyPr>
          <a:lstStyle/>
          <a:p>
            <a:r>
              <a:rPr lang="ja-JP" altLang="en-US" sz="1200" dirty="0">
                <a:solidFill>
                  <a:srgbClr val="FFFF00"/>
                </a:solidFill>
              </a:rPr>
              <a:t>遊具があり、子供と来ても</a:t>
            </a:r>
            <a:r>
              <a:rPr kumimoji="1" lang="ja-JP" altLang="en-US" sz="1200" dirty="0">
                <a:solidFill>
                  <a:srgbClr val="FFFF00"/>
                </a:solidFill>
              </a:rPr>
              <a:t>楽しめます。</a:t>
            </a:r>
          </a:p>
        </p:txBody>
      </p:sp>
      <p:sp>
        <p:nvSpPr>
          <p:cNvPr id="30" name="テキスト ボックス 29">
            <a:extLst>
              <a:ext uri="{FF2B5EF4-FFF2-40B4-BE49-F238E27FC236}">
                <a16:creationId xmlns:a16="http://schemas.microsoft.com/office/drawing/2014/main" id="{AC526938-8A37-F1E3-9235-3668A645FC97}"/>
              </a:ext>
            </a:extLst>
          </p:cNvPr>
          <p:cNvSpPr txBox="1"/>
          <p:nvPr/>
        </p:nvSpPr>
        <p:spPr>
          <a:xfrm>
            <a:off x="8732785" y="2450453"/>
            <a:ext cx="2339102" cy="276999"/>
          </a:xfrm>
          <a:prstGeom prst="rect">
            <a:avLst/>
          </a:prstGeom>
          <a:noFill/>
        </p:spPr>
        <p:txBody>
          <a:bodyPr wrap="none" rtlCol="0">
            <a:spAutoFit/>
          </a:bodyPr>
          <a:lstStyle/>
          <a:p>
            <a:r>
              <a:rPr kumimoji="1" lang="ja-JP" altLang="en-US" sz="1200" dirty="0">
                <a:solidFill>
                  <a:schemeClr val="accent5">
                    <a:lumMod val="40000"/>
                    <a:lumOff val="60000"/>
                  </a:schemeClr>
                </a:solidFill>
              </a:rPr>
              <a:t>音楽がコーヒーを引き立てる。</a:t>
            </a:r>
            <a:endParaRPr kumimoji="1" lang="en-US" altLang="ja-JP" sz="1200" dirty="0">
              <a:solidFill>
                <a:schemeClr val="accent5">
                  <a:lumMod val="40000"/>
                  <a:lumOff val="60000"/>
                </a:schemeClr>
              </a:solidFill>
            </a:endParaRPr>
          </a:p>
        </p:txBody>
      </p:sp>
      <p:sp>
        <p:nvSpPr>
          <p:cNvPr id="31" name="テキスト ボックス 30">
            <a:extLst>
              <a:ext uri="{FF2B5EF4-FFF2-40B4-BE49-F238E27FC236}">
                <a16:creationId xmlns:a16="http://schemas.microsoft.com/office/drawing/2014/main" id="{E6CA7A95-9C99-060E-C6DC-F95A3BA22B3F}"/>
              </a:ext>
            </a:extLst>
          </p:cNvPr>
          <p:cNvSpPr txBox="1"/>
          <p:nvPr/>
        </p:nvSpPr>
        <p:spPr>
          <a:xfrm>
            <a:off x="5349564" y="3123296"/>
            <a:ext cx="3877985" cy="461665"/>
          </a:xfrm>
          <a:prstGeom prst="rect">
            <a:avLst/>
          </a:prstGeom>
          <a:noFill/>
        </p:spPr>
        <p:txBody>
          <a:bodyPr wrap="none" rtlCol="0">
            <a:spAutoFit/>
          </a:bodyPr>
          <a:lstStyle/>
          <a:p>
            <a:r>
              <a:rPr lang="ja-JP" altLang="en-US" sz="1200" dirty="0">
                <a:solidFill>
                  <a:schemeClr val="accent2">
                    <a:lumMod val="60000"/>
                    <a:lumOff val="40000"/>
                  </a:schemeClr>
                </a:solidFill>
              </a:rPr>
              <a:t>主に福井県を代表する自家焙煎</a:t>
            </a:r>
            <a:r>
              <a:rPr kumimoji="1" lang="ja-JP" altLang="en-US" sz="1200" dirty="0">
                <a:solidFill>
                  <a:schemeClr val="accent2">
                    <a:lumMod val="60000"/>
                    <a:lumOff val="40000"/>
                  </a:schemeClr>
                </a:solidFill>
              </a:rPr>
              <a:t>コーヒー店を中心に、</a:t>
            </a:r>
            <a:endParaRPr kumimoji="1" lang="en-US" altLang="ja-JP" sz="1200" dirty="0">
              <a:solidFill>
                <a:schemeClr val="accent2">
                  <a:lumMod val="60000"/>
                  <a:lumOff val="40000"/>
                </a:schemeClr>
              </a:solidFill>
            </a:endParaRPr>
          </a:p>
          <a:p>
            <a:r>
              <a:rPr lang="ja-JP" altLang="en-US" sz="1200" dirty="0">
                <a:solidFill>
                  <a:schemeClr val="accent2">
                    <a:lumMod val="60000"/>
                    <a:lumOff val="40000"/>
                  </a:schemeClr>
                </a:solidFill>
              </a:rPr>
              <a:t>県外からも有名店が出店します。</a:t>
            </a:r>
            <a:endParaRPr kumimoji="1" lang="ja-JP" altLang="en-US" sz="1200" dirty="0">
              <a:solidFill>
                <a:schemeClr val="accent2">
                  <a:lumMod val="60000"/>
                  <a:lumOff val="40000"/>
                </a:schemeClr>
              </a:solidFill>
            </a:endParaRPr>
          </a:p>
        </p:txBody>
      </p:sp>
      <p:sp>
        <p:nvSpPr>
          <p:cNvPr id="32" name="テキスト ボックス 31">
            <a:extLst>
              <a:ext uri="{FF2B5EF4-FFF2-40B4-BE49-F238E27FC236}">
                <a16:creationId xmlns:a16="http://schemas.microsoft.com/office/drawing/2014/main" id="{77FB89F9-56FE-8EA7-33C8-11574B512518}"/>
              </a:ext>
            </a:extLst>
          </p:cNvPr>
          <p:cNvSpPr txBox="1"/>
          <p:nvPr/>
        </p:nvSpPr>
        <p:spPr>
          <a:xfrm>
            <a:off x="5897943" y="2078563"/>
            <a:ext cx="2492990" cy="276999"/>
          </a:xfrm>
          <a:prstGeom prst="rect">
            <a:avLst/>
          </a:prstGeom>
          <a:noFill/>
        </p:spPr>
        <p:txBody>
          <a:bodyPr wrap="none" rtlCol="0">
            <a:spAutoFit/>
          </a:bodyPr>
          <a:lstStyle/>
          <a:p>
            <a:r>
              <a:rPr kumimoji="1" lang="ja-JP" altLang="en-US" sz="1200" dirty="0">
                <a:solidFill>
                  <a:srgbClr val="F880E1"/>
                </a:solidFill>
              </a:rPr>
              <a:t>グルメがコーヒーを引き立てる。</a:t>
            </a:r>
          </a:p>
        </p:txBody>
      </p:sp>
      <mc:AlternateContent xmlns:mc="http://schemas.openxmlformats.org/markup-compatibility/2006" xmlns:p14="http://schemas.microsoft.com/office/powerpoint/2010/main">
        <mc:Choice Requires="p14">
          <p:contentPart p14:bwMode="auto" r:id="rId10">
            <p14:nvContentPartPr>
              <p14:cNvPr id="4" name="インク 3">
                <a:extLst>
                  <a:ext uri="{FF2B5EF4-FFF2-40B4-BE49-F238E27FC236}">
                    <a16:creationId xmlns:a16="http://schemas.microsoft.com/office/drawing/2014/main" id="{F2A83392-6F72-A8AC-CCA0-8234448A97BC}"/>
                  </a:ext>
                </a:extLst>
              </p14:cNvPr>
              <p14:cNvContentPartPr/>
              <p14:nvPr/>
            </p14:nvContentPartPr>
            <p14:xfrm>
              <a:off x="3371636" y="4500315"/>
              <a:ext cx="360" cy="360"/>
            </p14:xfrm>
          </p:contentPart>
        </mc:Choice>
        <mc:Fallback xmlns="">
          <p:pic>
            <p:nvPicPr>
              <p:cNvPr id="4" name="インク 3">
                <a:extLst>
                  <a:ext uri="{FF2B5EF4-FFF2-40B4-BE49-F238E27FC236}">
                    <a16:creationId xmlns:a16="http://schemas.microsoft.com/office/drawing/2014/main" id="{F2A83392-6F72-A8AC-CCA0-8234448A97BC}"/>
                  </a:ext>
                </a:extLst>
              </p:cNvPr>
              <p:cNvPicPr/>
              <p:nvPr/>
            </p:nvPicPr>
            <p:blipFill>
              <a:blip r:embed="rId11"/>
              <a:stretch>
                <a:fillRect/>
              </a:stretch>
            </p:blipFill>
            <p:spPr>
              <a:xfrm>
                <a:off x="3362636" y="44916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インク 4">
                <a:extLst>
                  <a:ext uri="{FF2B5EF4-FFF2-40B4-BE49-F238E27FC236}">
                    <a16:creationId xmlns:a16="http://schemas.microsoft.com/office/drawing/2014/main" id="{366EB921-C25D-502E-D0BF-89B6528266AF}"/>
                  </a:ext>
                </a:extLst>
              </p14:cNvPr>
              <p14:cNvContentPartPr/>
              <p14:nvPr/>
            </p14:nvContentPartPr>
            <p14:xfrm>
              <a:off x="3371636" y="4450275"/>
              <a:ext cx="360" cy="360"/>
            </p14:xfrm>
          </p:contentPart>
        </mc:Choice>
        <mc:Fallback xmlns="">
          <p:pic>
            <p:nvPicPr>
              <p:cNvPr id="5" name="インク 4">
                <a:extLst>
                  <a:ext uri="{FF2B5EF4-FFF2-40B4-BE49-F238E27FC236}">
                    <a16:creationId xmlns:a16="http://schemas.microsoft.com/office/drawing/2014/main" id="{366EB921-C25D-502E-D0BF-89B6528266AF}"/>
                  </a:ext>
                </a:extLst>
              </p:cNvPr>
              <p:cNvPicPr/>
              <p:nvPr/>
            </p:nvPicPr>
            <p:blipFill>
              <a:blip r:embed="rId11"/>
              <a:stretch>
                <a:fillRect/>
              </a:stretch>
            </p:blipFill>
            <p:spPr>
              <a:xfrm>
                <a:off x="3362636" y="4441275"/>
                <a:ext cx="18000" cy="18000"/>
              </a:xfrm>
              <a:prstGeom prst="rect">
                <a:avLst/>
              </a:prstGeom>
            </p:spPr>
          </p:pic>
        </mc:Fallback>
      </mc:AlternateContent>
      <p:sp>
        <p:nvSpPr>
          <p:cNvPr id="34" name="テキスト ボックス 33">
            <a:extLst>
              <a:ext uri="{FF2B5EF4-FFF2-40B4-BE49-F238E27FC236}">
                <a16:creationId xmlns:a16="http://schemas.microsoft.com/office/drawing/2014/main" id="{34DDA9A7-FDF0-2DAD-3A78-7913AE4B0724}"/>
              </a:ext>
            </a:extLst>
          </p:cNvPr>
          <p:cNvSpPr txBox="1"/>
          <p:nvPr/>
        </p:nvSpPr>
        <p:spPr>
          <a:xfrm>
            <a:off x="879413" y="4198476"/>
            <a:ext cx="3262432" cy="276999"/>
          </a:xfrm>
          <a:prstGeom prst="rect">
            <a:avLst/>
          </a:prstGeom>
          <a:noFill/>
        </p:spPr>
        <p:txBody>
          <a:bodyPr wrap="none" rtlCol="0">
            <a:spAutoFit/>
          </a:bodyPr>
          <a:lstStyle/>
          <a:p>
            <a:r>
              <a:rPr lang="ja-JP" altLang="en-US" sz="1200" dirty="0">
                <a:solidFill>
                  <a:srgbClr val="F880E1"/>
                </a:solidFill>
              </a:rPr>
              <a:t>アイテムがコーヒーの楽しみを膨らませる。</a:t>
            </a:r>
            <a:endParaRPr kumimoji="1" lang="ja-JP" altLang="en-US" sz="1200" dirty="0">
              <a:solidFill>
                <a:srgbClr val="F880E1"/>
              </a:solidFill>
            </a:endParaRPr>
          </a:p>
        </p:txBody>
      </p:sp>
    </p:spTree>
    <p:extLst>
      <p:ext uri="{BB962C8B-B14F-4D97-AF65-F5344CB8AC3E}">
        <p14:creationId xmlns:p14="http://schemas.microsoft.com/office/powerpoint/2010/main" val="223428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70395-B8A8-5D54-CC2D-6FD81BB722BB}"/>
              </a:ext>
            </a:extLst>
          </p:cNvPr>
          <p:cNvSpPr>
            <a:spLocks noGrp="1"/>
          </p:cNvSpPr>
          <p:nvPr>
            <p:ph type="title"/>
          </p:nvPr>
        </p:nvSpPr>
        <p:spPr>
          <a:xfrm>
            <a:off x="478630" y="114300"/>
            <a:ext cx="6958013" cy="920750"/>
          </a:xfrm>
        </p:spPr>
        <p:txBody>
          <a:bodyPr>
            <a:normAutofit/>
          </a:bodyPr>
          <a:lstStyle/>
          <a:p>
            <a:r>
              <a:rPr lang="ja-JP" altLang="en-US" sz="3200" dirty="0">
                <a:ea typeface="+mn-ea"/>
              </a:rPr>
              <a:t>　</a:t>
            </a:r>
            <a:r>
              <a:rPr kumimoji="1" lang="ja-JP" altLang="en-US" sz="3200" dirty="0">
                <a:ea typeface="+mn-ea"/>
              </a:rPr>
              <a:t>コーヒーブース出店概要</a:t>
            </a:r>
          </a:p>
        </p:txBody>
      </p:sp>
      <p:sp>
        <p:nvSpPr>
          <p:cNvPr id="27" name="Rectangle 4">
            <a:extLst>
              <a:ext uri="{FF2B5EF4-FFF2-40B4-BE49-F238E27FC236}">
                <a16:creationId xmlns:a16="http://schemas.microsoft.com/office/drawing/2014/main" id="{CA06DF7F-C590-1549-9051-7F93E6D63185}"/>
              </a:ext>
            </a:extLst>
          </p:cNvPr>
          <p:cNvSpPr>
            <a:spLocks noChangeArrowheads="1"/>
          </p:cNvSpPr>
          <p:nvPr/>
        </p:nvSpPr>
        <p:spPr bwMode="auto">
          <a:xfrm>
            <a:off x="5699125" y="1231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正方形/長方形 2">
            <a:extLst>
              <a:ext uri="{FF2B5EF4-FFF2-40B4-BE49-F238E27FC236}">
                <a16:creationId xmlns:a16="http://schemas.microsoft.com/office/drawing/2014/main" id="{7A703978-1300-2412-5E76-C73EF1531AF7}"/>
              </a:ext>
            </a:extLst>
          </p:cNvPr>
          <p:cNvSpPr/>
          <p:nvPr/>
        </p:nvSpPr>
        <p:spPr>
          <a:xfrm>
            <a:off x="678657" y="1460275"/>
            <a:ext cx="6286500" cy="167583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●出店について　税込み</a:t>
            </a:r>
            <a:endParaRPr kumimoji="1" lang="en-US" altLang="ja-JP" b="1" dirty="0">
              <a:solidFill>
                <a:schemeClr val="tx1"/>
              </a:solidFill>
            </a:endParaRPr>
          </a:p>
          <a:p>
            <a:r>
              <a:rPr kumimoji="1" lang="ja-JP" altLang="en-US" sz="1400" b="1" dirty="0">
                <a:solidFill>
                  <a:schemeClr val="tx1"/>
                </a:solidFill>
                <a:highlight>
                  <a:srgbClr val="FFFF00"/>
                </a:highlight>
              </a:rPr>
              <a:t>出店料</a:t>
            </a:r>
            <a:r>
              <a:rPr lang="ja-JP" altLang="en-US" sz="1400" b="1" dirty="0">
                <a:solidFill>
                  <a:schemeClr val="tx1"/>
                </a:solidFill>
                <a:highlight>
                  <a:srgbClr val="FFFF00"/>
                </a:highlight>
              </a:rPr>
              <a:t>：</a:t>
            </a:r>
            <a:r>
              <a:rPr lang="en-US" altLang="ja-JP" sz="1400" b="1" dirty="0">
                <a:solidFill>
                  <a:schemeClr val="tx1"/>
                </a:solidFill>
                <a:highlight>
                  <a:srgbClr val="FFFF00"/>
                </a:highlight>
              </a:rPr>
              <a:t>10,000</a:t>
            </a:r>
            <a:r>
              <a:rPr lang="ja-JP" altLang="en-US" sz="1400" b="1" dirty="0">
                <a:solidFill>
                  <a:schemeClr val="tx1"/>
                </a:solidFill>
                <a:highlight>
                  <a:srgbClr val="FFFF00"/>
                </a:highlight>
              </a:rPr>
              <a:t>円</a:t>
            </a:r>
            <a:r>
              <a:rPr lang="en-US" altLang="ja-JP" sz="1400" b="1" dirty="0">
                <a:solidFill>
                  <a:schemeClr val="tx1"/>
                </a:solidFill>
                <a:highlight>
                  <a:srgbClr val="FFFF00"/>
                </a:highlight>
              </a:rPr>
              <a:t>(2</a:t>
            </a:r>
            <a:r>
              <a:rPr lang="ja-JP" altLang="en-US" sz="1400" b="1" dirty="0">
                <a:solidFill>
                  <a:schemeClr val="tx1"/>
                </a:solidFill>
                <a:highlight>
                  <a:srgbClr val="FFFF00"/>
                </a:highlight>
              </a:rPr>
              <a:t>日分</a:t>
            </a:r>
            <a:r>
              <a:rPr lang="en-US" altLang="ja-JP" sz="1400" b="1" dirty="0">
                <a:solidFill>
                  <a:schemeClr val="tx1"/>
                </a:solidFill>
                <a:highlight>
                  <a:srgbClr val="FFFF00"/>
                </a:highlight>
              </a:rPr>
              <a:t>)</a:t>
            </a:r>
            <a:r>
              <a:rPr lang="ja-JP" altLang="en-US" sz="1400" b="1" dirty="0">
                <a:solidFill>
                  <a:schemeClr val="tx1"/>
                </a:solidFill>
                <a:highlight>
                  <a:srgbClr val="FFFF00"/>
                </a:highlight>
              </a:rPr>
              <a:t>　</a:t>
            </a:r>
            <a:endParaRPr lang="en-US" altLang="ja-JP" sz="1400" b="1" dirty="0">
              <a:solidFill>
                <a:schemeClr val="tx1"/>
              </a:solidFill>
              <a:highlight>
                <a:srgbClr val="FFFF00"/>
              </a:highlight>
            </a:endParaRPr>
          </a:p>
          <a:p>
            <a:r>
              <a:rPr lang="en-US" altLang="ja-JP" sz="1100" b="1" dirty="0">
                <a:solidFill>
                  <a:schemeClr val="tx1"/>
                </a:solidFill>
              </a:rPr>
              <a:t>※</a:t>
            </a:r>
            <a:r>
              <a:rPr lang="ja-JP" altLang="en-US" sz="1100" b="1" dirty="0">
                <a:solidFill>
                  <a:schemeClr val="tx1"/>
                </a:solidFill>
              </a:rPr>
              <a:t>テント、保健所申請、シンクタンク等にかかる実費の為</a:t>
            </a:r>
            <a:r>
              <a:rPr lang="en-US" altLang="ja-JP" sz="1100" b="1" dirty="0">
                <a:solidFill>
                  <a:schemeClr val="tx1"/>
                </a:solidFill>
              </a:rPr>
              <a:t>1</a:t>
            </a:r>
            <a:r>
              <a:rPr lang="ja-JP" altLang="en-US" sz="1100" b="1" dirty="0">
                <a:solidFill>
                  <a:schemeClr val="tx1"/>
                </a:solidFill>
              </a:rPr>
              <a:t>日でも料金は同じとなります。</a:t>
            </a:r>
            <a:endParaRPr kumimoji="1" lang="en-US" altLang="ja-JP" sz="1100" b="1" dirty="0">
              <a:solidFill>
                <a:schemeClr val="tx1"/>
              </a:solidFill>
            </a:endParaRPr>
          </a:p>
          <a:p>
            <a:r>
              <a:rPr lang="ja-JP" altLang="en-US" sz="1400" b="1" dirty="0">
                <a:solidFill>
                  <a:schemeClr val="tx1"/>
                </a:solidFill>
              </a:rPr>
              <a:t>付帯品：テント</a:t>
            </a:r>
            <a:r>
              <a:rPr lang="en-US" altLang="ja-JP" sz="1400" b="1" dirty="0">
                <a:solidFill>
                  <a:schemeClr val="tx1"/>
                </a:solidFill>
              </a:rPr>
              <a:t>1</a:t>
            </a:r>
            <a:r>
              <a:rPr lang="ja-JP" altLang="en-US" sz="1400" b="1" dirty="0">
                <a:solidFill>
                  <a:schemeClr val="tx1"/>
                </a:solidFill>
              </a:rPr>
              <a:t>張り　幅</a:t>
            </a:r>
            <a:r>
              <a:rPr lang="en-US" altLang="ja-JP" sz="1400" b="1" dirty="0">
                <a:solidFill>
                  <a:schemeClr val="tx1"/>
                </a:solidFill>
              </a:rPr>
              <a:t>1.8×2.7m</a:t>
            </a:r>
          </a:p>
          <a:p>
            <a:r>
              <a:rPr lang="ja-JP" altLang="en-US" sz="1400" b="1" dirty="0">
                <a:solidFill>
                  <a:schemeClr val="tx1"/>
                </a:solidFill>
              </a:rPr>
              <a:t>電　気：</a:t>
            </a:r>
            <a:r>
              <a:rPr lang="en-US" altLang="ja-JP" sz="1400" b="1" dirty="0">
                <a:solidFill>
                  <a:schemeClr val="tx1"/>
                </a:solidFill>
              </a:rPr>
              <a:t>1500w</a:t>
            </a:r>
            <a:r>
              <a:rPr lang="ja-JP" altLang="en-US" sz="1400" b="1" dirty="0">
                <a:solidFill>
                  <a:schemeClr val="tx1"/>
                </a:solidFill>
              </a:rPr>
              <a:t>迄　電源は</a:t>
            </a:r>
            <a:r>
              <a:rPr lang="en-US" altLang="ja-JP" sz="1400" b="1" dirty="0">
                <a:solidFill>
                  <a:schemeClr val="tx1"/>
                </a:solidFill>
              </a:rPr>
              <a:t>1</a:t>
            </a:r>
            <a:r>
              <a:rPr lang="ja-JP" altLang="en-US" sz="1400" b="1" dirty="0">
                <a:solidFill>
                  <a:schemeClr val="tx1"/>
                </a:solidFill>
              </a:rPr>
              <a:t>口提供</a:t>
            </a:r>
            <a:endParaRPr lang="en-US" altLang="ja-JP" sz="1400" b="1" dirty="0">
              <a:solidFill>
                <a:schemeClr val="tx1"/>
              </a:solidFill>
            </a:endParaRPr>
          </a:p>
        </p:txBody>
      </p:sp>
      <p:pic>
        <p:nvPicPr>
          <p:cNvPr id="5" name="図 4">
            <a:extLst>
              <a:ext uri="{FF2B5EF4-FFF2-40B4-BE49-F238E27FC236}">
                <a16:creationId xmlns:a16="http://schemas.microsoft.com/office/drawing/2014/main" id="{0C6892DA-AF86-4D73-07C4-2FD100A89BC9}"/>
              </a:ext>
            </a:extLst>
          </p:cNvPr>
          <p:cNvPicPr>
            <a:picLocks noChangeAspect="1"/>
          </p:cNvPicPr>
          <p:nvPr/>
        </p:nvPicPr>
        <p:blipFill>
          <a:blip r:embed="rId3"/>
          <a:stretch>
            <a:fillRect/>
          </a:stretch>
        </p:blipFill>
        <p:spPr>
          <a:xfrm>
            <a:off x="7522368" y="5088652"/>
            <a:ext cx="3879056" cy="1547892"/>
          </a:xfrm>
          <a:prstGeom prst="rect">
            <a:avLst/>
          </a:prstGeom>
        </p:spPr>
      </p:pic>
      <p:sp>
        <p:nvSpPr>
          <p:cNvPr id="6" name="テキスト ボックス 5">
            <a:extLst>
              <a:ext uri="{FF2B5EF4-FFF2-40B4-BE49-F238E27FC236}">
                <a16:creationId xmlns:a16="http://schemas.microsoft.com/office/drawing/2014/main" id="{D15833A2-A037-1926-064A-6F6831FA1C4A}"/>
              </a:ext>
            </a:extLst>
          </p:cNvPr>
          <p:cNvSpPr txBox="1"/>
          <p:nvPr/>
        </p:nvSpPr>
        <p:spPr>
          <a:xfrm>
            <a:off x="8693945" y="4719320"/>
            <a:ext cx="1210588" cy="338554"/>
          </a:xfrm>
          <a:prstGeom prst="rect">
            <a:avLst/>
          </a:prstGeom>
          <a:noFill/>
        </p:spPr>
        <p:txBody>
          <a:bodyPr wrap="none" rtlCol="0">
            <a:spAutoFit/>
          </a:bodyPr>
          <a:lstStyle/>
          <a:p>
            <a:r>
              <a:rPr lang="ja-JP" altLang="en-US" sz="1600" b="1" dirty="0"/>
              <a:t>提供テント</a:t>
            </a:r>
            <a:endParaRPr kumimoji="1" lang="ja-JP" altLang="en-US" sz="1600" b="1" dirty="0"/>
          </a:p>
        </p:txBody>
      </p:sp>
      <p:sp>
        <p:nvSpPr>
          <p:cNvPr id="8" name="正方形/長方形 7">
            <a:extLst>
              <a:ext uri="{FF2B5EF4-FFF2-40B4-BE49-F238E27FC236}">
                <a16:creationId xmlns:a16="http://schemas.microsoft.com/office/drawing/2014/main" id="{0CE5EE99-025A-E137-CE16-E39E2677BAF6}"/>
              </a:ext>
            </a:extLst>
          </p:cNvPr>
          <p:cNvSpPr/>
          <p:nvPr/>
        </p:nvSpPr>
        <p:spPr>
          <a:xfrm>
            <a:off x="678657" y="3350418"/>
            <a:ext cx="6286500" cy="339328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●販売・請求について</a:t>
            </a:r>
            <a:endParaRPr kumimoji="1" lang="en-US" altLang="ja-JP" b="1" dirty="0">
              <a:solidFill>
                <a:schemeClr val="tx1"/>
              </a:solidFill>
            </a:endParaRPr>
          </a:p>
          <a:p>
            <a:r>
              <a:rPr lang="ja-JP" altLang="en-US" sz="1400" b="1" dirty="0">
                <a:solidFill>
                  <a:schemeClr val="tx1"/>
                </a:solidFill>
              </a:rPr>
              <a:t>・販売可能商品は、コーヒー、コーヒー豆、オリジナルドリンクのみとなり</a:t>
            </a:r>
            <a:endParaRPr lang="en-US" altLang="ja-JP" sz="1400" b="1" dirty="0">
              <a:solidFill>
                <a:schemeClr val="tx1"/>
              </a:solidFill>
            </a:endParaRPr>
          </a:p>
          <a:p>
            <a:r>
              <a:rPr lang="ja-JP" altLang="en-US" sz="1400" b="1" dirty="0">
                <a:solidFill>
                  <a:schemeClr val="tx1"/>
                </a:solidFill>
              </a:rPr>
              <a:t>　ます。</a:t>
            </a:r>
            <a:endParaRPr kumimoji="1" lang="en-US" altLang="ja-JP" sz="1400" b="1" dirty="0">
              <a:solidFill>
                <a:schemeClr val="tx1"/>
              </a:solidFill>
            </a:endParaRPr>
          </a:p>
          <a:p>
            <a:r>
              <a:rPr kumimoji="1" lang="ja-JP" altLang="en-US" sz="1400" b="1" dirty="0">
                <a:solidFill>
                  <a:schemeClr val="tx1"/>
                </a:solidFill>
              </a:rPr>
              <a:t>・コーヒーは本部受付で販売したチケットでのみ販売</a:t>
            </a:r>
            <a:r>
              <a:rPr lang="ja-JP" altLang="en-US" sz="1400" b="1" dirty="0">
                <a:solidFill>
                  <a:schemeClr val="tx1"/>
                </a:solidFill>
              </a:rPr>
              <a:t>可能です。</a:t>
            </a:r>
            <a:endParaRPr kumimoji="1" lang="en-US" altLang="ja-JP" sz="1400" b="1" dirty="0">
              <a:solidFill>
                <a:schemeClr val="tx1"/>
              </a:solidFill>
            </a:endParaRPr>
          </a:p>
          <a:p>
            <a:r>
              <a:rPr lang="ja-JP" altLang="en-US" sz="1400" b="1" dirty="0">
                <a:solidFill>
                  <a:schemeClr val="tx1"/>
                </a:solidFill>
              </a:rPr>
              <a:t>・チケットは</a:t>
            </a:r>
            <a:r>
              <a:rPr lang="en-US" altLang="ja-JP" sz="1400" b="1" dirty="0">
                <a:solidFill>
                  <a:schemeClr val="tx1"/>
                </a:solidFill>
              </a:rPr>
              <a:t>1,500</a:t>
            </a:r>
            <a:r>
              <a:rPr lang="ja-JP" altLang="en-US" sz="1400" b="1" dirty="0">
                <a:solidFill>
                  <a:schemeClr val="tx1"/>
                </a:solidFill>
              </a:rPr>
              <a:t>円で</a:t>
            </a:r>
            <a:r>
              <a:rPr lang="en-US" altLang="ja-JP" sz="1400" b="1" dirty="0">
                <a:solidFill>
                  <a:schemeClr val="tx1"/>
                </a:solidFill>
              </a:rPr>
              <a:t>3</a:t>
            </a:r>
            <a:r>
              <a:rPr lang="ja-JP" altLang="en-US" sz="1400" b="1" dirty="0">
                <a:solidFill>
                  <a:schemeClr val="tx1"/>
                </a:solidFill>
              </a:rPr>
              <a:t>枚綴りで販売いたします。</a:t>
            </a:r>
            <a:br>
              <a:rPr lang="en-US" altLang="ja-JP" sz="1400" b="1" dirty="0">
                <a:solidFill>
                  <a:schemeClr val="tx1"/>
                </a:solidFill>
              </a:rPr>
            </a:br>
            <a:r>
              <a:rPr lang="ja-JP" altLang="en-US" sz="1400" b="1" dirty="0">
                <a:solidFill>
                  <a:schemeClr val="tx1"/>
                </a:solidFill>
              </a:rPr>
              <a:t>・お客様が</a:t>
            </a:r>
            <a:r>
              <a:rPr lang="en-US" altLang="ja-JP" sz="1400" b="1" dirty="0">
                <a:solidFill>
                  <a:schemeClr val="tx1"/>
                </a:solidFill>
              </a:rPr>
              <a:t>1</a:t>
            </a:r>
            <a:r>
              <a:rPr lang="ja-JP" altLang="en-US" sz="1400" b="1" dirty="0">
                <a:solidFill>
                  <a:schemeClr val="tx1"/>
                </a:solidFill>
              </a:rPr>
              <a:t>枚利用で</a:t>
            </a:r>
            <a:r>
              <a:rPr lang="en-US" altLang="ja-JP" sz="1400" b="1" dirty="0">
                <a:solidFill>
                  <a:schemeClr val="tx1"/>
                </a:solidFill>
              </a:rPr>
              <a:t>1</a:t>
            </a:r>
            <a:r>
              <a:rPr lang="ja-JP" altLang="en-US" sz="1400" b="1" dirty="0">
                <a:solidFill>
                  <a:schemeClr val="tx1"/>
                </a:solidFill>
              </a:rPr>
              <a:t>杯のコーヒーのご提供をお願い致します。</a:t>
            </a:r>
            <a:endParaRPr lang="en-US" altLang="ja-JP" sz="1400" b="1" dirty="0">
              <a:solidFill>
                <a:schemeClr val="tx1"/>
              </a:solidFill>
            </a:endParaRPr>
          </a:p>
          <a:p>
            <a:r>
              <a:rPr lang="ja-JP" altLang="en-US" sz="1400" b="1" dirty="0">
                <a:solidFill>
                  <a:schemeClr val="tx1"/>
                </a:solidFill>
              </a:rPr>
              <a:t>　</a:t>
            </a:r>
            <a:r>
              <a:rPr lang="en-US" altLang="ja-JP" sz="1400" b="1" dirty="0">
                <a:solidFill>
                  <a:schemeClr val="tx1"/>
                </a:solidFill>
              </a:rPr>
              <a:t>1</a:t>
            </a:r>
            <a:r>
              <a:rPr lang="ja-JP" altLang="en-US" sz="1400" b="1" dirty="0">
                <a:solidFill>
                  <a:schemeClr val="tx1"/>
                </a:solidFill>
              </a:rPr>
              <a:t>枚に付き</a:t>
            </a:r>
            <a:r>
              <a:rPr lang="en-US" altLang="ja-JP" sz="1400" b="1" dirty="0">
                <a:solidFill>
                  <a:schemeClr val="tx1"/>
                </a:solidFill>
              </a:rPr>
              <a:t>400</a:t>
            </a:r>
            <a:r>
              <a:rPr lang="ja-JP" altLang="en-US" sz="1400" b="1" dirty="0">
                <a:solidFill>
                  <a:schemeClr val="tx1"/>
                </a:solidFill>
              </a:rPr>
              <a:t>円をお支払い致します。</a:t>
            </a:r>
            <a:endParaRPr lang="en-US" altLang="ja-JP" sz="1400" b="1" dirty="0">
              <a:solidFill>
                <a:schemeClr val="tx1"/>
              </a:solidFill>
            </a:endParaRPr>
          </a:p>
          <a:p>
            <a:r>
              <a:rPr lang="ja-JP" altLang="en-US" sz="1400" b="1" dirty="0">
                <a:solidFill>
                  <a:schemeClr val="tx1"/>
                </a:solidFill>
              </a:rPr>
              <a:t>・イベント</a:t>
            </a:r>
            <a:r>
              <a:rPr lang="en-US" altLang="ja-JP" sz="1400" b="1" dirty="0">
                <a:solidFill>
                  <a:schemeClr val="tx1"/>
                </a:solidFill>
              </a:rPr>
              <a:t>2</a:t>
            </a:r>
            <a:r>
              <a:rPr lang="ja-JP" altLang="en-US" sz="1400" b="1" dirty="0">
                <a:solidFill>
                  <a:schemeClr val="tx1"/>
                </a:solidFill>
              </a:rPr>
              <a:t>日目終了後にチケットを提出願います。</a:t>
            </a:r>
            <a:br>
              <a:rPr lang="en-US" altLang="ja-JP" sz="1400" b="1" dirty="0">
                <a:solidFill>
                  <a:schemeClr val="tx1"/>
                </a:solidFill>
              </a:rPr>
            </a:br>
            <a:r>
              <a:rPr lang="ja-JP" altLang="en-US" sz="1400" b="1" dirty="0">
                <a:solidFill>
                  <a:schemeClr val="tx1"/>
                </a:solidFill>
              </a:rPr>
              <a:t>・お支払いは</a:t>
            </a:r>
            <a:r>
              <a:rPr lang="en-US" altLang="ja-JP" sz="1400" b="1" dirty="0">
                <a:solidFill>
                  <a:schemeClr val="tx1"/>
                </a:solidFill>
              </a:rPr>
              <a:t>7</a:t>
            </a:r>
            <a:r>
              <a:rPr lang="ja-JP" altLang="en-US" sz="1400" b="1" dirty="0">
                <a:solidFill>
                  <a:schemeClr val="tx1"/>
                </a:solidFill>
              </a:rPr>
              <a:t>日以内に、ご請求金額を差し引いた額を指定の口座にお振込</a:t>
            </a:r>
            <a:endParaRPr lang="en-US" altLang="ja-JP" sz="1400" b="1" dirty="0">
              <a:solidFill>
                <a:schemeClr val="tx1"/>
              </a:solidFill>
            </a:endParaRPr>
          </a:p>
          <a:p>
            <a:r>
              <a:rPr lang="ja-JP" altLang="en-US" sz="1400" b="1" dirty="0">
                <a:solidFill>
                  <a:schemeClr val="tx1"/>
                </a:solidFill>
              </a:rPr>
              <a:t>　みさせて頂きます。</a:t>
            </a:r>
            <a:endParaRPr lang="en-US" altLang="ja-JP" sz="1400" b="1" dirty="0">
              <a:solidFill>
                <a:schemeClr val="tx1"/>
              </a:solidFill>
            </a:endParaRPr>
          </a:p>
          <a:p>
            <a:r>
              <a:rPr lang="ja-JP" altLang="en-US" sz="1400" b="1" dirty="0">
                <a:solidFill>
                  <a:schemeClr val="tx1"/>
                </a:solidFill>
              </a:rPr>
              <a:t>・コーヒーチケット以外での販売を行った際は、イベントを退店して頂く場</a:t>
            </a:r>
            <a:endParaRPr lang="en-US" altLang="ja-JP" sz="1400" b="1" dirty="0">
              <a:solidFill>
                <a:schemeClr val="tx1"/>
              </a:solidFill>
            </a:endParaRPr>
          </a:p>
          <a:p>
            <a:r>
              <a:rPr lang="ja-JP" altLang="en-US" sz="1400" b="1" dirty="0">
                <a:solidFill>
                  <a:schemeClr val="tx1"/>
                </a:solidFill>
              </a:rPr>
              <a:t>　合がございます。又その際の出店料等はご請求させて頂きます。</a:t>
            </a:r>
            <a:endParaRPr lang="en-US" altLang="ja-JP" sz="1400" b="1" dirty="0">
              <a:solidFill>
                <a:schemeClr val="tx1"/>
              </a:solidFill>
            </a:endParaRPr>
          </a:p>
          <a:p>
            <a:r>
              <a:rPr lang="ja-JP" altLang="en-US" sz="1400" b="1" dirty="0">
                <a:solidFill>
                  <a:schemeClr val="tx1"/>
                </a:solidFill>
              </a:rPr>
              <a:t>　イベント運営を行う為のルールですのでご理解と遵守頂けますと幸いです。</a:t>
            </a:r>
            <a:endParaRPr lang="en-US" altLang="ja-JP" sz="1400" b="1" dirty="0">
              <a:solidFill>
                <a:schemeClr val="tx1"/>
              </a:solidFill>
            </a:endParaRPr>
          </a:p>
        </p:txBody>
      </p:sp>
      <p:sp>
        <p:nvSpPr>
          <p:cNvPr id="9" name="正方形/長方形 8">
            <a:extLst>
              <a:ext uri="{FF2B5EF4-FFF2-40B4-BE49-F238E27FC236}">
                <a16:creationId xmlns:a16="http://schemas.microsoft.com/office/drawing/2014/main" id="{34CF125A-7F90-571C-FC20-E608326EBED5}"/>
              </a:ext>
            </a:extLst>
          </p:cNvPr>
          <p:cNvSpPr/>
          <p:nvPr/>
        </p:nvSpPr>
        <p:spPr>
          <a:xfrm>
            <a:off x="7436643" y="1460275"/>
            <a:ext cx="4358482" cy="167583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●出店説明会</a:t>
            </a:r>
            <a:endParaRPr lang="en-US" altLang="ja-JP" b="1" dirty="0">
              <a:solidFill>
                <a:schemeClr val="tx1"/>
              </a:solidFill>
            </a:endParaRPr>
          </a:p>
          <a:p>
            <a:r>
              <a:rPr lang="ja-JP" altLang="en-US" sz="1400" b="1" dirty="0">
                <a:solidFill>
                  <a:schemeClr val="tx1"/>
                </a:solidFill>
              </a:rPr>
              <a:t>出店者説明会を</a:t>
            </a:r>
            <a:r>
              <a:rPr lang="en-US" altLang="ja-JP" sz="1400" b="1" dirty="0">
                <a:solidFill>
                  <a:schemeClr val="tx1"/>
                </a:solidFill>
              </a:rPr>
              <a:t>9</a:t>
            </a:r>
            <a:r>
              <a:rPr lang="ja-JP" altLang="en-US" sz="1400" b="1" dirty="0">
                <a:solidFill>
                  <a:schemeClr val="tx1"/>
                </a:solidFill>
              </a:rPr>
              <a:t>月</a:t>
            </a:r>
            <a:r>
              <a:rPr lang="en-US" altLang="ja-JP" sz="1400" b="1" dirty="0">
                <a:solidFill>
                  <a:schemeClr val="tx1"/>
                </a:solidFill>
              </a:rPr>
              <a:t>5</a:t>
            </a:r>
            <a:r>
              <a:rPr lang="ja-JP" altLang="en-US" sz="1400" b="1" dirty="0">
                <a:solidFill>
                  <a:schemeClr val="tx1"/>
                </a:solidFill>
              </a:rPr>
              <a:t>日㈪</a:t>
            </a:r>
            <a:r>
              <a:rPr lang="en-US" altLang="ja-JP" sz="1400" b="1" dirty="0">
                <a:solidFill>
                  <a:schemeClr val="tx1"/>
                </a:solidFill>
              </a:rPr>
              <a:t>10</a:t>
            </a:r>
            <a:r>
              <a:rPr lang="ja-JP" altLang="en-US" sz="1400" b="1" dirty="0">
                <a:solidFill>
                  <a:schemeClr val="tx1"/>
                </a:solidFill>
              </a:rPr>
              <a:t>時～現地説明会　</a:t>
            </a:r>
            <a:r>
              <a:rPr lang="en-US" altLang="ja-JP" sz="1400" b="1" dirty="0">
                <a:solidFill>
                  <a:schemeClr val="tx1"/>
                </a:solidFill>
              </a:rPr>
              <a:t>15</a:t>
            </a:r>
            <a:r>
              <a:rPr lang="ja-JP" altLang="en-US" sz="1400" b="1" dirty="0">
                <a:solidFill>
                  <a:schemeClr val="tx1"/>
                </a:solidFill>
              </a:rPr>
              <a:t>時～オンライン説明会に実施致します。</a:t>
            </a:r>
            <a:endParaRPr lang="en-US" altLang="ja-JP" sz="1400" b="1" dirty="0">
              <a:solidFill>
                <a:schemeClr val="tx1"/>
              </a:solidFill>
            </a:endParaRPr>
          </a:p>
          <a:p>
            <a:r>
              <a:rPr lang="ja-JP" altLang="en-US" sz="1400" b="1" dirty="0">
                <a:solidFill>
                  <a:schemeClr val="tx1"/>
                </a:solidFill>
              </a:rPr>
              <a:t>参加は任意ですが、後日の電話、メールでの個別対応は可能ですが、現地での個別対応は出来かねます。ご了承頂けますと幸いです。</a:t>
            </a:r>
            <a:endParaRPr lang="en-US" altLang="ja-JP" sz="1400" b="1" dirty="0">
              <a:solidFill>
                <a:schemeClr val="tx1"/>
              </a:solidFill>
            </a:endParaRPr>
          </a:p>
        </p:txBody>
      </p:sp>
      <p:sp>
        <p:nvSpPr>
          <p:cNvPr id="10" name="正方形/長方形 9">
            <a:extLst>
              <a:ext uri="{FF2B5EF4-FFF2-40B4-BE49-F238E27FC236}">
                <a16:creationId xmlns:a16="http://schemas.microsoft.com/office/drawing/2014/main" id="{334E10D2-2C2C-0D54-C8BF-966197C3E2AA}"/>
              </a:ext>
            </a:extLst>
          </p:cNvPr>
          <p:cNvSpPr/>
          <p:nvPr/>
        </p:nvSpPr>
        <p:spPr>
          <a:xfrm>
            <a:off x="7436643" y="3350418"/>
            <a:ext cx="4358482" cy="13689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●参加条件</a:t>
            </a:r>
            <a:endParaRPr lang="en-US" altLang="ja-JP" b="1" dirty="0">
              <a:solidFill>
                <a:schemeClr val="tx1"/>
              </a:solidFill>
            </a:endParaRPr>
          </a:p>
          <a:p>
            <a:r>
              <a:rPr lang="ja-JP" altLang="en-US" sz="1400" b="1" dirty="0">
                <a:solidFill>
                  <a:schemeClr val="tx1"/>
                </a:solidFill>
              </a:rPr>
              <a:t>・</a:t>
            </a:r>
            <a:r>
              <a:rPr lang="en-US" altLang="ja-JP" sz="1400" b="1" dirty="0">
                <a:solidFill>
                  <a:schemeClr val="tx1"/>
                </a:solidFill>
              </a:rPr>
              <a:t>SNS</a:t>
            </a:r>
            <a:r>
              <a:rPr lang="ja-JP" altLang="en-US" sz="1400" b="1" dirty="0">
                <a:solidFill>
                  <a:schemeClr val="tx1"/>
                </a:solidFill>
              </a:rPr>
              <a:t>、</a:t>
            </a:r>
            <a:r>
              <a:rPr lang="en-US" altLang="ja-JP" sz="1400" b="1" dirty="0">
                <a:solidFill>
                  <a:schemeClr val="tx1"/>
                </a:solidFill>
              </a:rPr>
              <a:t>HP</a:t>
            </a:r>
            <a:r>
              <a:rPr lang="ja-JP" altLang="en-US" sz="1400" b="1" dirty="0">
                <a:solidFill>
                  <a:schemeClr val="tx1"/>
                </a:solidFill>
              </a:rPr>
              <a:t>でのイベントの情報拡散。</a:t>
            </a:r>
            <a:endParaRPr lang="en-US" altLang="ja-JP" sz="1400" b="1" dirty="0">
              <a:solidFill>
                <a:schemeClr val="tx1"/>
              </a:solidFill>
            </a:endParaRPr>
          </a:p>
          <a:p>
            <a:r>
              <a:rPr lang="ja-JP" altLang="en-US" sz="1400" b="1" dirty="0">
                <a:solidFill>
                  <a:schemeClr val="tx1"/>
                </a:solidFill>
                <a:highlight>
                  <a:srgbClr val="FFFF00"/>
                </a:highlight>
              </a:rPr>
              <a:t>・貴店を公式</a:t>
            </a:r>
            <a:r>
              <a:rPr lang="en-US" altLang="ja-JP" sz="1400" b="1" dirty="0">
                <a:solidFill>
                  <a:schemeClr val="tx1"/>
                </a:solidFill>
                <a:highlight>
                  <a:srgbClr val="FFFF00"/>
                </a:highlight>
              </a:rPr>
              <a:t>Instagram</a:t>
            </a:r>
            <a:r>
              <a:rPr lang="ja-JP" altLang="en-US" sz="1400" b="1" dirty="0">
                <a:solidFill>
                  <a:schemeClr val="tx1"/>
                </a:solidFill>
                <a:highlight>
                  <a:srgbClr val="FFFF00"/>
                </a:highlight>
              </a:rPr>
              <a:t>で紹介した投稿を貴店の</a:t>
            </a:r>
            <a:endParaRPr lang="en-US" altLang="ja-JP" sz="1400" b="1" dirty="0">
              <a:solidFill>
                <a:schemeClr val="tx1"/>
              </a:solidFill>
              <a:highlight>
                <a:srgbClr val="FFFF00"/>
              </a:highlight>
            </a:endParaRPr>
          </a:p>
          <a:p>
            <a:r>
              <a:rPr lang="ja-JP" altLang="en-US" sz="1400" b="1" dirty="0">
                <a:solidFill>
                  <a:schemeClr val="tx1"/>
                </a:solidFill>
                <a:highlight>
                  <a:srgbClr val="FFFF00"/>
                </a:highlight>
              </a:rPr>
              <a:t>　</a:t>
            </a:r>
            <a:r>
              <a:rPr lang="en-US" altLang="ja-JP" sz="1400" b="1" dirty="0">
                <a:solidFill>
                  <a:schemeClr val="tx1"/>
                </a:solidFill>
                <a:highlight>
                  <a:srgbClr val="FFFF00"/>
                </a:highlight>
              </a:rPr>
              <a:t>Instagram</a:t>
            </a:r>
            <a:r>
              <a:rPr lang="ja-JP" altLang="en-US" sz="1400" b="1" dirty="0">
                <a:solidFill>
                  <a:schemeClr val="tx1"/>
                </a:solidFill>
                <a:highlight>
                  <a:srgbClr val="FFFF00"/>
                </a:highlight>
              </a:rPr>
              <a:t>でストーリーでタグ付け配信。</a:t>
            </a:r>
            <a:endParaRPr lang="en-US" altLang="ja-JP" sz="1400" b="1" dirty="0">
              <a:solidFill>
                <a:schemeClr val="tx1"/>
              </a:solidFill>
              <a:highlight>
                <a:srgbClr val="FFFF00"/>
              </a:highlight>
            </a:endParaRPr>
          </a:p>
          <a:p>
            <a:r>
              <a:rPr lang="ja-JP" altLang="en-US" sz="1400" b="1" dirty="0">
                <a:solidFill>
                  <a:schemeClr val="tx1"/>
                </a:solidFill>
              </a:rPr>
              <a:t>・店内へのフライヤー設置、ポスター貼付。</a:t>
            </a:r>
            <a:endParaRPr lang="en-US" altLang="ja-JP" sz="1400" b="1" dirty="0">
              <a:solidFill>
                <a:schemeClr val="tx1"/>
              </a:solidFill>
            </a:endParaRPr>
          </a:p>
          <a:p>
            <a:r>
              <a:rPr lang="ja-JP" altLang="en-US" sz="1400" b="1" dirty="0">
                <a:solidFill>
                  <a:schemeClr val="tx1"/>
                </a:solidFill>
              </a:rPr>
              <a:t>・主催者で提示した条件を遵守頂ける方。</a:t>
            </a:r>
            <a:endParaRPr lang="en-US" altLang="ja-JP" sz="1400" b="1" dirty="0">
              <a:solidFill>
                <a:schemeClr val="tx1"/>
              </a:solidFill>
            </a:endParaRPr>
          </a:p>
        </p:txBody>
      </p:sp>
      <p:sp>
        <p:nvSpPr>
          <p:cNvPr id="11" name="テキスト ボックス 10">
            <a:extLst>
              <a:ext uri="{FF2B5EF4-FFF2-40B4-BE49-F238E27FC236}">
                <a16:creationId xmlns:a16="http://schemas.microsoft.com/office/drawing/2014/main" id="{7C27AE95-3926-5AAB-93B7-A926AC55A95D}"/>
              </a:ext>
            </a:extLst>
          </p:cNvPr>
          <p:cNvSpPr txBox="1"/>
          <p:nvPr/>
        </p:nvSpPr>
        <p:spPr>
          <a:xfrm>
            <a:off x="11882439" y="6495814"/>
            <a:ext cx="269626" cy="307777"/>
          </a:xfrm>
          <a:prstGeom prst="rect">
            <a:avLst/>
          </a:prstGeom>
          <a:noFill/>
        </p:spPr>
        <p:txBody>
          <a:bodyPr wrap="none" rtlCol="0">
            <a:spAutoFit/>
          </a:bodyPr>
          <a:lstStyle/>
          <a:p>
            <a:r>
              <a:rPr lang="en-US" altLang="ja-JP" sz="1400" dirty="0">
                <a:latin typeface="HGP明朝B" panose="02020800000000000000" pitchFamily="18" charset="-128"/>
                <a:ea typeface="HGP明朝B" panose="02020800000000000000" pitchFamily="18" charset="-128"/>
              </a:rPr>
              <a:t>8</a:t>
            </a:r>
            <a:endParaRPr kumimoji="1" lang="ja-JP" altLang="en-US" sz="1400" dirty="0">
              <a:latin typeface="HGP明朝B" panose="02020800000000000000" pitchFamily="18" charset="-128"/>
              <a:ea typeface="HGP明朝B" panose="02020800000000000000" pitchFamily="18" charset="-128"/>
            </a:endParaRPr>
          </a:p>
        </p:txBody>
      </p:sp>
      <p:pic>
        <p:nvPicPr>
          <p:cNvPr id="12" name="図 11">
            <a:extLst>
              <a:ext uri="{FF2B5EF4-FFF2-40B4-BE49-F238E27FC236}">
                <a16:creationId xmlns:a16="http://schemas.microsoft.com/office/drawing/2014/main" id="{1665FC4D-CBA8-C37A-F8D6-1DF1C5CB1A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86" y="322328"/>
            <a:ext cx="351798" cy="411696"/>
          </a:xfrm>
          <a:prstGeom prst="rect">
            <a:avLst/>
          </a:prstGeom>
        </p:spPr>
      </p:pic>
    </p:spTree>
    <p:extLst>
      <p:ext uri="{BB962C8B-B14F-4D97-AF65-F5344CB8AC3E}">
        <p14:creationId xmlns:p14="http://schemas.microsoft.com/office/powerpoint/2010/main" val="285743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70395-B8A8-5D54-CC2D-6FD81BB722BB}"/>
              </a:ext>
            </a:extLst>
          </p:cNvPr>
          <p:cNvSpPr>
            <a:spLocks noGrp="1"/>
          </p:cNvSpPr>
          <p:nvPr>
            <p:ph type="title"/>
          </p:nvPr>
        </p:nvSpPr>
        <p:spPr>
          <a:xfrm>
            <a:off x="478630" y="114300"/>
            <a:ext cx="6958013" cy="920750"/>
          </a:xfrm>
        </p:spPr>
        <p:txBody>
          <a:bodyPr>
            <a:normAutofit/>
          </a:bodyPr>
          <a:lstStyle/>
          <a:p>
            <a:r>
              <a:rPr lang="ja-JP" altLang="en-US" sz="3200" dirty="0">
                <a:ea typeface="+mn-ea"/>
              </a:rPr>
              <a:t>　フード</a:t>
            </a:r>
            <a:r>
              <a:rPr kumimoji="1" lang="ja-JP" altLang="en-US" sz="3200" dirty="0">
                <a:ea typeface="+mn-ea"/>
              </a:rPr>
              <a:t>ブース出店概要</a:t>
            </a:r>
          </a:p>
        </p:txBody>
      </p:sp>
      <p:sp>
        <p:nvSpPr>
          <p:cNvPr id="27" name="Rectangle 4">
            <a:extLst>
              <a:ext uri="{FF2B5EF4-FFF2-40B4-BE49-F238E27FC236}">
                <a16:creationId xmlns:a16="http://schemas.microsoft.com/office/drawing/2014/main" id="{CA06DF7F-C590-1549-9051-7F93E6D63185}"/>
              </a:ext>
            </a:extLst>
          </p:cNvPr>
          <p:cNvSpPr>
            <a:spLocks noChangeArrowheads="1"/>
          </p:cNvSpPr>
          <p:nvPr/>
        </p:nvSpPr>
        <p:spPr bwMode="auto">
          <a:xfrm>
            <a:off x="5699125" y="1231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正方形/長方形 4">
            <a:extLst>
              <a:ext uri="{FF2B5EF4-FFF2-40B4-BE49-F238E27FC236}">
                <a16:creationId xmlns:a16="http://schemas.microsoft.com/office/drawing/2014/main" id="{692ADADC-A5C6-51C6-1C36-9C4FDD7DC354}"/>
              </a:ext>
            </a:extLst>
          </p:cNvPr>
          <p:cNvSpPr/>
          <p:nvPr/>
        </p:nvSpPr>
        <p:spPr>
          <a:xfrm>
            <a:off x="678657" y="1460275"/>
            <a:ext cx="6286500" cy="15758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●出店について　税込み</a:t>
            </a:r>
            <a:endParaRPr kumimoji="1" lang="en-US" altLang="ja-JP" b="1" dirty="0">
              <a:solidFill>
                <a:schemeClr val="tx1"/>
              </a:solidFill>
            </a:endParaRPr>
          </a:p>
          <a:p>
            <a:r>
              <a:rPr kumimoji="1" lang="ja-JP" altLang="en-US" sz="1400" b="1" dirty="0">
                <a:solidFill>
                  <a:schemeClr val="tx1"/>
                </a:solidFill>
              </a:rPr>
              <a:t>出店料</a:t>
            </a:r>
            <a:r>
              <a:rPr lang="ja-JP" altLang="en-US" sz="1400" b="1" dirty="0">
                <a:solidFill>
                  <a:schemeClr val="tx1"/>
                </a:solidFill>
              </a:rPr>
              <a:t>：</a:t>
            </a:r>
            <a:r>
              <a:rPr lang="en-US" altLang="ja-JP" sz="1400" b="1" dirty="0">
                <a:solidFill>
                  <a:schemeClr val="tx1"/>
                </a:solidFill>
              </a:rPr>
              <a:t>15,000</a:t>
            </a:r>
            <a:r>
              <a:rPr lang="ja-JP" altLang="en-US" sz="1400" b="1" dirty="0">
                <a:solidFill>
                  <a:schemeClr val="tx1"/>
                </a:solidFill>
              </a:rPr>
              <a:t>円</a:t>
            </a:r>
            <a:r>
              <a:rPr lang="en-US" altLang="ja-JP" sz="1400" b="1" dirty="0">
                <a:solidFill>
                  <a:schemeClr val="tx1"/>
                </a:solidFill>
              </a:rPr>
              <a:t>(2</a:t>
            </a:r>
            <a:r>
              <a:rPr lang="ja-JP" altLang="en-US" sz="1400" b="1" dirty="0">
                <a:solidFill>
                  <a:schemeClr val="tx1"/>
                </a:solidFill>
              </a:rPr>
              <a:t>日分</a:t>
            </a:r>
            <a:r>
              <a:rPr lang="en-US" altLang="ja-JP" sz="1400" b="1" dirty="0">
                <a:solidFill>
                  <a:schemeClr val="tx1"/>
                </a:solidFill>
              </a:rPr>
              <a:t>)</a:t>
            </a:r>
            <a:r>
              <a:rPr lang="ja-JP" altLang="en-US" sz="1400" b="1" dirty="0">
                <a:solidFill>
                  <a:schemeClr val="tx1"/>
                </a:solidFill>
              </a:rPr>
              <a:t>　保健所申請が必要な販売を行う場合は＋</a:t>
            </a:r>
            <a:r>
              <a:rPr lang="en-US" altLang="ja-JP" sz="1400" b="1" dirty="0">
                <a:solidFill>
                  <a:schemeClr val="tx1"/>
                </a:solidFill>
              </a:rPr>
              <a:t>5,000</a:t>
            </a:r>
            <a:r>
              <a:rPr lang="ja-JP" altLang="en-US" sz="1400" b="1" dirty="0">
                <a:solidFill>
                  <a:schemeClr val="tx1"/>
                </a:solidFill>
              </a:rPr>
              <a:t>円</a:t>
            </a:r>
            <a:endParaRPr lang="en-US" altLang="ja-JP" sz="1400" b="1" dirty="0">
              <a:solidFill>
                <a:schemeClr val="tx1"/>
              </a:solidFill>
            </a:endParaRPr>
          </a:p>
          <a:p>
            <a:r>
              <a:rPr lang="en-US" altLang="ja-JP" sz="1100" b="1" dirty="0">
                <a:solidFill>
                  <a:schemeClr val="tx1"/>
                </a:solidFill>
              </a:rPr>
              <a:t>※1</a:t>
            </a:r>
            <a:r>
              <a:rPr lang="ja-JP" altLang="en-US" sz="1100" b="1" dirty="0">
                <a:solidFill>
                  <a:schemeClr val="tx1"/>
                </a:solidFill>
              </a:rPr>
              <a:t>日でも同額になります。</a:t>
            </a:r>
            <a:endParaRPr kumimoji="1" lang="en-US" altLang="ja-JP" sz="1100" b="1" dirty="0">
              <a:solidFill>
                <a:schemeClr val="tx1"/>
              </a:solidFill>
            </a:endParaRPr>
          </a:p>
          <a:p>
            <a:r>
              <a:rPr lang="ja-JP" altLang="en-US" sz="1400" b="1" dirty="0">
                <a:solidFill>
                  <a:schemeClr val="tx1"/>
                </a:solidFill>
              </a:rPr>
              <a:t>付帯品：無し　</a:t>
            </a:r>
            <a:r>
              <a:rPr lang="en-US" altLang="ja-JP" sz="1400" b="1" dirty="0">
                <a:solidFill>
                  <a:schemeClr val="tx1"/>
                </a:solidFill>
              </a:rPr>
              <a:t>※</a:t>
            </a:r>
            <a:r>
              <a:rPr lang="ja-JP" altLang="en-US" sz="1400" b="1" dirty="0">
                <a:solidFill>
                  <a:schemeClr val="tx1"/>
                </a:solidFill>
              </a:rPr>
              <a:t>テントは持ち込みとなります。有料レンタルあり</a:t>
            </a:r>
            <a:endParaRPr lang="en-US" altLang="ja-JP" sz="1400" b="1" dirty="0">
              <a:solidFill>
                <a:schemeClr val="tx1"/>
              </a:solidFill>
            </a:endParaRPr>
          </a:p>
          <a:p>
            <a:r>
              <a:rPr lang="ja-JP" altLang="en-US" sz="1400" b="1" dirty="0">
                <a:solidFill>
                  <a:schemeClr val="tx1"/>
                </a:solidFill>
              </a:rPr>
              <a:t>電　気：無し　</a:t>
            </a:r>
            <a:r>
              <a:rPr lang="en-US" altLang="ja-JP" sz="1400" b="1" dirty="0">
                <a:solidFill>
                  <a:schemeClr val="tx1"/>
                </a:solidFill>
              </a:rPr>
              <a:t>※</a:t>
            </a:r>
            <a:r>
              <a:rPr lang="ja-JP" altLang="en-US" sz="1400" b="1" dirty="0">
                <a:solidFill>
                  <a:schemeClr val="tx1"/>
                </a:solidFill>
              </a:rPr>
              <a:t>発電機レンタル</a:t>
            </a:r>
            <a:r>
              <a:rPr lang="en-US" altLang="ja-JP" sz="1400" b="1" dirty="0">
                <a:solidFill>
                  <a:schemeClr val="tx1"/>
                </a:solidFill>
              </a:rPr>
              <a:t>14,000</a:t>
            </a:r>
            <a:r>
              <a:rPr lang="ja-JP" altLang="en-US" sz="1400" b="1" dirty="0">
                <a:solidFill>
                  <a:schemeClr val="tx1"/>
                </a:solidFill>
              </a:rPr>
              <a:t>円　</a:t>
            </a:r>
            <a:r>
              <a:rPr lang="en-US" altLang="ja-JP" sz="1400" b="1" dirty="0">
                <a:solidFill>
                  <a:schemeClr val="tx1"/>
                </a:solidFill>
              </a:rPr>
              <a:t>※</a:t>
            </a:r>
            <a:r>
              <a:rPr lang="ja-JP" altLang="en-US" sz="1400" b="1" dirty="0">
                <a:solidFill>
                  <a:schemeClr val="tx1"/>
                </a:solidFill>
              </a:rPr>
              <a:t>ガソリン込み</a:t>
            </a:r>
            <a:endParaRPr lang="en-US" altLang="ja-JP" sz="1400" b="1" dirty="0">
              <a:solidFill>
                <a:schemeClr val="tx1"/>
              </a:solidFill>
            </a:endParaRPr>
          </a:p>
          <a:p>
            <a:r>
              <a:rPr lang="ja-JP" altLang="en-US" sz="1400" b="1" dirty="0">
                <a:solidFill>
                  <a:schemeClr val="tx1"/>
                </a:solidFill>
              </a:rPr>
              <a:t>追加可能備品：</a:t>
            </a:r>
            <a:r>
              <a:rPr lang="ja-JP" altLang="en-US" sz="1400" b="1" dirty="0">
                <a:solidFill>
                  <a:schemeClr val="tx1"/>
                </a:solidFill>
                <a:highlight>
                  <a:srgbClr val="FFFF00"/>
                </a:highlight>
              </a:rPr>
              <a:t>机</a:t>
            </a:r>
            <a:r>
              <a:rPr lang="en-US" altLang="ja-JP" sz="1400" b="1" dirty="0">
                <a:solidFill>
                  <a:schemeClr val="tx1"/>
                </a:solidFill>
                <a:highlight>
                  <a:srgbClr val="FFFF00"/>
                </a:highlight>
              </a:rPr>
              <a:t>1,000</a:t>
            </a:r>
            <a:r>
              <a:rPr lang="ja-JP" altLang="en-US" sz="1400" b="1" dirty="0">
                <a:solidFill>
                  <a:schemeClr val="tx1"/>
                </a:solidFill>
                <a:highlight>
                  <a:srgbClr val="FFFF00"/>
                </a:highlight>
              </a:rPr>
              <a:t>円　椅子</a:t>
            </a:r>
            <a:r>
              <a:rPr lang="en-US" altLang="ja-JP" sz="1400" b="1" dirty="0">
                <a:solidFill>
                  <a:schemeClr val="tx1"/>
                </a:solidFill>
                <a:highlight>
                  <a:srgbClr val="FFFF00"/>
                </a:highlight>
              </a:rPr>
              <a:t>500</a:t>
            </a:r>
            <a:r>
              <a:rPr lang="ja-JP" altLang="en-US" sz="1400" b="1" dirty="0">
                <a:solidFill>
                  <a:schemeClr val="tx1"/>
                </a:solidFill>
                <a:highlight>
                  <a:srgbClr val="FFFF00"/>
                </a:highlight>
              </a:rPr>
              <a:t>円　おもり</a:t>
            </a:r>
            <a:r>
              <a:rPr lang="en-US" altLang="ja-JP" sz="1400" b="1" dirty="0">
                <a:solidFill>
                  <a:schemeClr val="tx1"/>
                </a:solidFill>
                <a:highlight>
                  <a:srgbClr val="FFFF00"/>
                </a:highlight>
              </a:rPr>
              <a:t>10kg</a:t>
            </a:r>
            <a:r>
              <a:rPr lang="ja-JP" altLang="en-US" sz="1400" b="1" dirty="0">
                <a:solidFill>
                  <a:schemeClr val="tx1"/>
                </a:solidFill>
                <a:highlight>
                  <a:srgbClr val="FFFF00"/>
                </a:highlight>
              </a:rPr>
              <a:t> </a:t>
            </a:r>
            <a:r>
              <a:rPr lang="en-US" altLang="ja-JP" sz="1400" b="1" dirty="0">
                <a:solidFill>
                  <a:schemeClr val="tx1"/>
                </a:solidFill>
                <a:highlight>
                  <a:srgbClr val="FFFF00"/>
                </a:highlight>
              </a:rPr>
              <a:t>500</a:t>
            </a:r>
            <a:r>
              <a:rPr lang="ja-JP" altLang="en-US" sz="1400" b="1" dirty="0">
                <a:solidFill>
                  <a:schemeClr val="tx1"/>
                </a:solidFill>
                <a:highlight>
                  <a:srgbClr val="FFFF00"/>
                </a:highlight>
              </a:rPr>
              <a:t>円</a:t>
            </a:r>
            <a:endParaRPr lang="en-US" altLang="ja-JP" sz="1400" b="1" dirty="0">
              <a:solidFill>
                <a:schemeClr val="tx1"/>
              </a:solidFill>
              <a:highlight>
                <a:srgbClr val="FFFF00"/>
              </a:highlight>
            </a:endParaRPr>
          </a:p>
        </p:txBody>
      </p:sp>
      <p:pic>
        <p:nvPicPr>
          <p:cNvPr id="7" name="図 6">
            <a:extLst>
              <a:ext uri="{FF2B5EF4-FFF2-40B4-BE49-F238E27FC236}">
                <a16:creationId xmlns:a16="http://schemas.microsoft.com/office/drawing/2014/main" id="{51AD2613-B784-1549-6A88-148ADCE16A28}"/>
              </a:ext>
            </a:extLst>
          </p:cNvPr>
          <p:cNvPicPr>
            <a:picLocks noChangeAspect="1"/>
          </p:cNvPicPr>
          <p:nvPr/>
        </p:nvPicPr>
        <p:blipFill>
          <a:blip r:embed="rId2"/>
          <a:stretch>
            <a:fillRect/>
          </a:stretch>
        </p:blipFill>
        <p:spPr>
          <a:xfrm>
            <a:off x="7522368" y="5088652"/>
            <a:ext cx="3879056" cy="1547892"/>
          </a:xfrm>
          <a:prstGeom prst="rect">
            <a:avLst/>
          </a:prstGeom>
        </p:spPr>
      </p:pic>
      <p:sp>
        <p:nvSpPr>
          <p:cNvPr id="8" name="テキスト ボックス 7">
            <a:extLst>
              <a:ext uri="{FF2B5EF4-FFF2-40B4-BE49-F238E27FC236}">
                <a16:creationId xmlns:a16="http://schemas.microsoft.com/office/drawing/2014/main" id="{71460FFB-A5C2-221F-8340-C58C63134B0A}"/>
              </a:ext>
            </a:extLst>
          </p:cNvPr>
          <p:cNvSpPr txBox="1"/>
          <p:nvPr/>
        </p:nvSpPr>
        <p:spPr>
          <a:xfrm>
            <a:off x="8561649" y="4720523"/>
            <a:ext cx="1620957" cy="338554"/>
          </a:xfrm>
          <a:prstGeom prst="rect">
            <a:avLst/>
          </a:prstGeom>
          <a:noFill/>
        </p:spPr>
        <p:txBody>
          <a:bodyPr wrap="none" rtlCol="0">
            <a:spAutoFit/>
          </a:bodyPr>
          <a:lstStyle/>
          <a:p>
            <a:r>
              <a:rPr lang="ja-JP" altLang="en-US" sz="1600" b="1" dirty="0"/>
              <a:t>レンタルテント</a:t>
            </a:r>
            <a:endParaRPr kumimoji="1" lang="ja-JP" altLang="en-US" sz="1600" b="1" dirty="0"/>
          </a:p>
        </p:txBody>
      </p:sp>
      <p:sp>
        <p:nvSpPr>
          <p:cNvPr id="9" name="正方形/長方形 8">
            <a:extLst>
              <a:ext uri="{FF2B5EF4-FFF2-40B4-BE49-F238E27FC236}">
                <a16:creationId xmlns:a16="http://schemas.microsoft.com/office/drawing/2014/main" id="{D6BCDCC1-6E07-A181-863C-A53610A9F19B}"/>
              </a:ext>
            </a:extLst>
          </p:cNvPr>
          <p:cNvSpPr/>
          <p:nvPr/>
        </p:nvSpPr>
        <p:spPr>
          <a:xfrm>
            <a:off x="678657" y="3264694"/>
            <a:ext cx="6286500" cy="34932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●販売・請求について</a:t>
            </a:r>
            <a:endParaRPr kumimoji="1" lang="en-US" altLang="ja-JP" b="1" dirty="0">
              <a:solidFill>
                <a:schemeClr val="tx1"/>
              </a:solidFill>
            </a:endParaRPr>
          </a:p>
          <a:p>
            <a:r>
              <a:rPr kumimoji="1" lang="ja-JP" altLang="en-US" sz="1400" b="1" dirty="0">
                <a:solidFill>
                  <a:schemeClr val="tx1"/>
                </a:solidFill>
              </a:rPr>
              <a:t>・販売可能商品は、食べ物のみとなります。</a:t>
            </a:r>
            <a:r>
              <a:rPr kumimoji="1" lang="en-US" altLang="ja-JP" sz="1400" b="1" dirty="0">
                <a:solidFill>
                  <a:schemeClr val="tx1"/>
                </a:solidFill>
              </a:rPr>
              <a:t>※</a:t>
            </a:r>
            <a:r>
              <a:rPr lang="ja-JP" altLang="en-US" sz="1400" b="1" dirty="0">
                <a:solidFill>
                  <a:schemeClr val="tx1"/>
                </a:solidFill>
              </a:rPr>
              <a:t>ドリンク</a:t>
            </a:r>
            <a:r>
              <a:rPr kumimoji="1" lang="ja-JP" altLang="en-US" sz="1400" b="1" dirty="0">
                <a:solidFill>
                  <a:schemeClr val="tx1"/>
                </a:solidFill>
              </a:rPr>
              <a:t>不可</a:t>
            </a:r>
            <a:endParaRPr kumimoji="1" lang="en-US" altLang="ja-JP" sz="1400" b="1" dirty="0">
              <a:solidFill>
                <a:schemeClr val="tx1"/>
              </a:solidFill>
            </a:endParaRPr>
          </a:p>
          <a:p>
            <a:r>
              <a:rPr kumimoji="1" lang="ja-JP" altLang="en-US" sz="1400" b="1" dirty="0">
                <a:solidFill>
                  <a:schemeClr val="tx1"/>
                </a:solidFill>
              </a:rPr>
              <a:t>・発電機を持ち込み際は申込フォームから事前にご連絡下さい。</a:t>
            </a:r>
            <a:endParaRPr kumimoji="1" lang="en-US" altLang="ja-JP" sz="1400" b="1" dirty="0">
              <a:solidFill>
                <a:schemeClr val="tx1"/>
              </a:solidFill>
            </a:endParaRPr>
          </a:p>
          <a:p>
            <a:r>
              <a:rPr lang="ja-JP" altLang="en-US" sz="1400" b="1" dirty="0">
                <a:solidFill>
                  <a:schemeClr val="tx1"/>
                </a:solidFill>
              </a:rPr>
              <a:t>・テントは風で飛ばないように対処をお願い致します。</a:t>
            </a:r>
            <a:endParaRPr kumimoji="1" lang="en-US" altLang="ja-JP" sz="1400" b="1" dirty="0">
              <a:solidFill>
                <a:schemeClr val="tx1"/>
              </a:solidFill>
            </a:endParaRPr>
          </a:p>
          <a:p>
            <a:r>
              <a:rPr lang="ja-JP" altLang="en-US" sz="1400" b="1" dirty="0">
                <a:solidFill>
                  <a:schemeClr val="tx1"/>
                </a:solidFill>
              </a:rPr>
              <a:t>・コーヒー専用のチケットを販売致します。　コーヒーが無くなった際に、</a:t>
            </a:r>
            <a:endParaRPr lang="en-US" altLang="ja-JP" sz="1400" b="1" dirty="0">
              <a:solidFill>
                <a:schemeClr val="tx1"/>
              </a:solidFill>
            </a:endParaRPr>
          </a:p>
          <a:p>
            <a:r>
              <a:rPr lang="ja-JP" altLang="en-US" sz="1400" b="1" dirty="0">
                <a:solidFill>
                  <a:schemeClr val="tx1"/>
                </a:solidFill>
              </a:rPr>
              <a:t>　コーヒー彩どりマルシェ、フードブースでも利用可能としております。お</a:t>
            </a:r>
            <a:endParaRPr lang="en-US" altLang="ja-JP" sz="1400" b="1" dirty="0">
              <a:solidFill>
                <a:schemeClr val="tx1"/>
              </a:solidFill>
            </a:endParaRPr>
          </a:p>
          <a:p>
            <a:r>
              <a:rPr lang="ja-JP" altLang="en-US" sz="1400" b="1" dirty="0">
                <a:solidFill>
                  <a:schemeClr val="tx1"/>
                </a:solidFill>
              </a:rPr>
              <a:t>　客様がご利用の際は</a:t>
            </a:r>
            <a:r>
              <a:rPr lang="en-US" altLang="ja-JP" sz="1400" b="1" dirty="0">
                <a:solidFill>
                  <a:schemeClr val="tx1"/>
                </a:solidFill>
              </a:rPr>
              <a:t>500</a:t>
            </a:r>
            <a:r>
              <a:rPr lang="ja-JP" altLang="en-US" sz="1400" b="1" dirty="0">
                <a:solidFill>
                  <a:schemeClr val="tx1"/>
                </a:solidFill>
              </a:rPr>
              <a:t>円引きでのご対応をお願い致します。</a:t>
            </a:r>
            <a:endParaRPr lang="en-US" altLang="ja-JP" sz="1400" b="1" dirty="0">
              <a:solidFill>
                <a:schemeClr val="tx1"/>
              </a:solidFill>
            </a:endParaRPr>
          </a:p>
          <a:p>
            <a:r>
              <a:rPr lang="ja-JP" altLang="en-US" sz="1400" b="1" dirty="0">
                <a:solidFill>
                  <a:schemeClr val="tx1"/>
                </a:solidFill>
              </a:rPr>
              <a:t>・イベント</a:t>
            </a:r>
            <a:r>
              <a:rPr lang="en-US" altLang="ja-JP" sz="1400" b="1" dirty="0">
                <a:solidFill>
                  <a:schemeClr val="tx1"/>
                </a:solidFill>
              </a:rPr>
              <a:t>2</a:t>
            </a:r>
            <a:r>
              <a:rPr lang="ja-JP" altLang="en-US" sz="1400" b="1" dirty="0">
                <a:solidFill>
                  <a:schemeClr val="tx1"/>
                </a:solidFill>
              </a:rPr>
              <a:t>日目終了後に本部受付にチケットをお持ち頂きましたら、</a:t>
            </a:r>
            <a:r>
              <a:rPr lang="en-US" altLang="ja-JP" sz="1400" b="1" dirty="0">
                <a:solidFill>
                  <a:schemeClr val="tx1"/>
                </a:solidFill>
              </a:rPr>
              <a:t>1</a:t>
            </a:r>
            <a:r>
              <a:rPr lang="ja-JP" altLang="en-US" sz="1400" b="1" dirty="0">
                <a:solidFill>
                  <a:schemeClr val="tx1"/>
                </a:solidFill>
              </a:rPr>
              <a:t>枚に</a:t>
            </a:r>
            <a:endParaRPr lang="en-US" altLang="ja-JP" sz="1400" b="1" dirty="0">
              <a:solidFill>
                <a:schemeClr val="tx1"/>
              </a:solidFill>
            </a:endParaRPr>
          </a:p>
          <a:p>
            <a:r>
              <a:rPr lang="ja-JP" altLang="en-US" sz="1400" b="1" dirty="0">
                <a:solidFill>
                  <a:schemeClr val="tx1"/>
                </a:solidFill>
              </a:rPr>
              <a:t>　付き</a:t>
            </a:r>
            <a:r>
              <a:rPr lang="en-US" altLang="ja-JP" sz="1400" b="1" dirty="0">
                <a:solidFill>
                  <a:schemeClr val="tx1"/>
                </a:solidFill>
              </a:rPr>
              <a:t>500</a:t>
            </a:r>
            <a:r>
              <a:rPr lang="ja-JP" altLang="en-US" sz="1400" b="1" dirty="0">
                <a:solidFill>
                  <a:schemeClr val="tx1"/>
                </a:solidFill>
              </a:rPr>
              <a:t>円を、後日の請求から差し引かせて頂きます。</a:t>
            </a:r>
            <a:endParaRPr lang="en-US" altLang="ja-JP" sz="1400" b="1" dirty="0">
              <a:solidFill>
                <a:schemeClr val="tx1"/>
              </a:solidFill>
            </a:endParaRPr>
          </a:p>
          <a:p>
            <a:r>
              <a:rPr lang="ja-JP" altLang="en-US" sz="1400" b="1" dirty="0">
                <a:solidFill>
                  <a:schemeClr val="tx1"/>
                </a:solidFill>
              </a:rPr>
              <a:t>　また、金額が請求額より多い場合はお振込みさせて頂きます。</a:t>
            </a:r>
            <a:endParaRPr lang="en-US" altLang="ja-JP" sz="1400" b="1" dirty="0">
              <a:solidFill>
                <a:schemeClr val="tx1"/>
              </a:solidFill>
            </a:endParaRPr>
          </a:p>
        </p:txBody>
      </p:sp>
      <p:sp>
        <p:nvSpPr>
          <p:cNvPr id="11" name="正方形/長方形 10">
            <a:extLst>
              <a:ext uri="{FF2B5EF4-FFF2-40B4-BE49-F238E27FC236}">
                <a16:creationId xmlns:a16="http://schemas.microsoft.com/office/drawing/2014/main" id="{94166983-2B62-4EE9-D4B6-C4C6C5201CFF}"/>
              </a:ext>
            </a:extLst>
          </p:cNvPr>
          <p:cNvSpPr/>
          <p:nvPr/>
        </p:nvSpPr>
        <p:spPr>
          <a:xfrm>
            <a:off x="7436643" y="1456080"/>
            <a:ext cx="4358482" cy="15758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●出店説明会について</a:t>
            </a:r>
            <a:endParaRPr lang="en-US" altLang="ja-JP" b="1" dirty="0">
              <a:solidFill>
                <a:schemeClr val="tx1"/>
              </a:solidFill>
            </a:endParaRPr>
          </a:p>
          <a:p>
            <a:r>
              <a:rPr lang="ja-JP" altLang="en-US" sz="1400" b="1" dirty="0">
                <a:solidFill>
                  <a:schemeClr val="tx1"/>
                </a:solidFill>
              </a:rPr>
              <a:t>出店者説明会を</a:t>
            </a:r>
            <a:r>
              <a:rPr lang="en-US" altLang="ja-JP" sz="1400" b="1" dirty="0">
                <a:solidFill>
                  <a:schemeClr val="tx1"/>
                </a:solidFill>
              </a:rPr>
              <a:t>9</a:t>
            </a:r>
            <a:r>
              <a:rPr lang="ja-JP" altLang="en-US" sz="1400" b="1" dirty="0">
                <a:solidFill>
                  <a:schemeClr val="tx1"/>
                </a:solidFill>
              </a:rPr>
              <a:t>月</a:t>
            </a:r>
            <a:r>
              <a:rPr lang="en-US" altLang="ja-JP" sz="1400" b="1" dirty="0">
                <a:solidFill>
                  <a:schemeClr val="tx1"/>
                </a:solidFill>
              </a:rPr>
              <a:t>5</a:t>
            </a:r>
            <a:r>
              <a:rPr lang="ja-JP" altLang="en-US" sz="1400" b="1" dirty="0">
                <a:solidFill>
                  <a:schemeClr val="tx1"/>
                </a:solidFill>
              </a:rPr>
              <a:t>日㈪</a:t>
            </a:r>
            <a:r>
              <a:rPr lang="en-US" altLang="ja-JP" sz="1400" b="1" dirty="0">
                <a:solidFill>
                  <a:schemeClr val="tx1"/>
                </a:solidFill>
              </a:rPr>
              <a:t>10</a:t>
            </a:r>
            <a:r>
              <a:rPr lang="ja-JP" altLang="en-US" sz="1400" b="1" dirty="0">
                <a:solidFill>
                  <a:schemeClr val="tx1"/>
                </a:solidFill>
              </a:rPr>
              <a:t>時～現地説明会　</a:t>
            </a:r>
            <a:r>
              <a:rPr lang="en-US" altLang="ja-JP" sz="1400" b="1" dirty="0">
                <a:solidFill>
                  <a:schemeClr val="tx1"/>
                </a:solidFill>
              </a:rPr>
              <a:t>15</a:t>
            </a:r>
            <a:r>
              <a:rPr lang="ja-JP" altLang="en-US" sz="1400" b="1" dirty="0">
                <a:solidFill>
                  <a:schemeClr val="tx1"/>
                </a:solidFill>
              </a:rPr>
              <a:t>時～オンライン説明会に実施致します。</a:t>
            </a:r>
            <a:endParaRPr lang="en-US" altLang="ja-JP" sz="1400" b="1" dirty="0">
              <a:solidFill>
                <a:schemeClr val="tx1"/>
              </a:solidFill>
            </a:endParaRPr>
          </a:p>
          <a:p>
            <a:r>
              <a:rPr lang="ja-JP" altLang="en-US" sz="1400" b="1" dirty="0">
                <a:solidFill>
                  <a:schemeClr val="tx1"/>
                </a:solidFill>
              </a:rPr>
              <a:t>参加は任意ですが、後日の電話、メールでの個別対応は可能ですが、現地での個別対応は出来かねます。ご了承頂けますと幸いです。</a:t>
            </a:r>
            <a:endParaRPr lang="en-US" altLang="ja-JP" sz="1400" b="1" dirty="0">
              <a:solidFill>
                <a:schemeClr val="tx1"/>
              </a:solidFill>
            </a:endParaRPr>
          </a:p>
        </p:txBody>
      </p:sp>
      <p:sp>
        <p:nvSpPr>
          <p:cNvPr id="12" name="正方形/長方形 11">
            <a:extLst>
              <a:ext uri="{FF2B5EF4-FFF2-40B4-BE49-F238E27FC236}">
                <a16:creationId xmlns:a16="http://schemas.microsoft.com/office/drawing/2014/main" id="{0E49C9AD-C332-5591-9C48-B074025F788C}"/>
              </a:ext>
            </a:extLst>
          </p:cNvPr>
          <p:cNvSpPr/>
          <p:nvPr/>
        </p:nvSpPr>
        <p:spPr>
          <a:xfrm>
            <a:off x="7436643" y="3256304"/>
            <a:ext cx="4358482" cy="143464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●参加条件</a:t>
            </a:r>
            <a:endParaRPr lang="en-US" altLang="ja-JP" b="1" dirty="0">
              <a:solidFill>
                <a:schemeClr val="tx1"/>
              </a:solidFill>
            </a:endParaRPr>
          </a:p>
          <a:p>
            <a:r>
              <a:rPr lang="ja-JP" altLang="en-US" sz="1400" b="1" dirty="0">
                <a:solidFill>
                  <a:schemeClr val="tx1"/>
                </a:solidFill>
              </a:rPr>
              <a:t>・</a:t>
            </a:r>
            <a:r>
              <a:rPr lang="en-US" altLang="ja-JP" sz="1400" b="1" dirty="0">
                <a:solidFill>
                  <a:schemeClr val="tx1"/>
                </a:solidFill>
              </a:rPr>
              <a:t>SNS</a:t>
            </a:r>
            <a:r>
              <a:rPr lang="ja-JP" altLang="en-US" sz="1400" b="1" dirty="0">
                <a:solidFill>
                  <a:schemeClr val="tx1"/>
                </a:solidFill>
              </a:rPr>
              <a:t>、</a:t>
            </a:r>
            <a:r>
              <a:rPr lang="en-US" altLang="ja-JP" sz="1400" b="1" dirty="0">
                <a:solidFill>
                  <a:schemeClr val="tx1"/>
                </a:solidFill>
              </a:rPr>
              <a:t>HP</a:t>
            </a:r>
            <a:r>
              <a:rPr lang="ja-JP" altLang="en-US" sz="1400" b="1" dirty="0">
                <a:solidFill>
                  <a:schemeClr val="tx1"/>
                </a:solidFill>
              </a:rPr>
              <a:t>でのイベントの情報拡散。</a:t>
            </a:r>
            <a:endParaRPr lang="en-US" altLang="ja-JP" sz="1400" b="1" dirty="0">
              <a:solidFill>
                <a:schemeClr val="tx1"/>
              </a:solidFill>
            </a:endParaRPr>
          </a:p>
          <a:p>
            <a:r>
              <a:rPr lang="ja-JP" altLang="en-US" sz="1400" b="1" dirty="0">
                <a:solidFill>
                  <a:schemeClr val="tx1"/>
                </a:solidFill>
                <a:highlight>
                  <a:srgbClr val="FFFF00"/>
                </a:highlight>
              </a:rPr>
              <a:t>・貴店を公式</a:t>
            </a:r>
            <a:r>
              <a:rPr lang="en-US" altLang="ja-JP" sz="1400" b="1" dirty="0">
                <a:solidFill>
                  <a:schemeClr val="tx1"/>
                </a:solidFill>
                <a:highlight>
                  <a:srgbClr val="FFFF00"/>
                </a:highlight>
              </a:rPr>
              <a:t>Instagram</a:t>
            </a:r>
            <a:r>
              <a:rPr lang="ja-JP" altLang="en-US" sz="1400" b="1" dirty="0">
                <a:solidFill>
                  <a:schemeClr val="tx1"/>
                </a:solidFill>
                <a:highlight>
                  <a:srgbClr val="FFFF00"/>
                </a:highlight>
              </a:rPr>
              <a:t>で紹介した投稿を貴店の</a:t>
            </a:r>
            <a:endParaRPr lang="en-US" altLang="ja-JP" sz="1400" b="1" dirty="0">
              <a:solidFill>
                <a:schemeClr val="tx1"/>
              </a:solidFill>
              <a:highlight>
                <a:srgbClr val="FFFF00"/>
              </a:highlight>
            </a:endParaRPr>
          </a:p>
          <a:p>
            <a:r>
              <a:rPr lang="ja-JP" altLang="en-US" sz="1400" b="1" dirty="0">
                <a:solidFill>
                  <a:schemeClr val="tx1"/>
                </a:solidFill>
                <a:highlight>
                  <a:srgbClr val="FFFF00"/>
                </a:highlight>
              </a:rPr>
              <a:t>　</a:t>
            </a:r>
            <a:r>
              <a:rPr lang="en-US" altLang="ja-JP" sz="1400" b="1" dirty="0">
                <a:solidFill>
                  <a:schemeClr val="tx1"/>
                </a:solidFill>
                <a:highlight>
                  <a:srgbClr val="FFFF00"/>
                </a:highlight>
              </a:rPr>
              <a:t>Instagram</a:t>
            </a:r>
            <a:r>
              <a:rPr lang="ja-JP" altLang="en-US" sz="1400" b="1" dirty="0">
                <a:solidFill>
                  <a:schemeClr val="tx1"/>
                </a:solidFill>
                <a:highlight>
                  <a:srgbClr val="FFFF00"/>
                </a:highlight>
              </a:rPr>
              <a:t>でストーリーでタグ付け配信。</a:t>
            </a:r>
            <a:endParaRPr lang="en-US" altLang="ja-JP" sz="1400" b="1" dirty="0">
              <a:solidFill>
                <a:schemeClr val="tx1"/>
              </a:solidFill>
              <a:highlight>
                <a:srgbClr val="FFFF00"/>
              </a:highlight>
            </a:endParaRPr>
          </a:p>
          <a:p>
            <a:r>
              <a:rPr lang="ja-JP" altLang="en-US" sz="1400" b="1" dirty="0">
                <a:solidFill>
                  <a:schemeClr val="tx1"/>
                </a:solidFill>
              </a:rPr>
              <a:t>・店内へのフライヤー設置、ポスター貼付</a:t>
            </a:r>
            <a:endParaRPr lang="en-US" altLang="ja-JP" sz="1400" b="1" dirty="0">
              <a:solidFill>
                <a:schemeClr val="tx1"/>
              </a:solidFill>
            </a:endParaRPr>
          </a:p>
          <a:p>
            <a:r>
              <a:rPr lang="ja-JP" altLang="en-US" sz="1400" b="1" dirty="0">
                <a:solidFill>
                  <a:schemeClr val="tx1"/>
                </a:solidFill>
              </a:rPr>
              <a:t>・主催者で提示した条件を遵守頂ける方。</a:t>
            </a:r>
            <a:endParaRPr lang="en-US" altLang="ja-JP" sz="1400" b="1" dirty="0">
              <a:solidFill>
                <a:schemeClr val="tx1"/>
              </a:solidFill>
            </a:endParaRPr>
          </a:p>
        </p:txBody>
      </p:sp>
      <p:sp>
        <p:nvSpPr>
          <p:cNvPr id="14" name="テキスト ボックス 13">
            <a:extLst>
              <a:ext uri="{FF2B5EF4-FFF2-40B4-BE49-F238E27FC236}">
                <a16:creationId xmlns:a16="http://schemas.microsoft.com/office/drawing/2014/main" id="{384412AF-8C92-AF22-BC1B-7C632AF57383}"/>
              </a:ext>
            </a:extLst>
          </p:cNvPr>
          <p:cNvSpPr txBox="1"/>
          <p:nvPr/>
        </p:nvSpPr>
        <p:spPr>
          <a:xfrm>
            <a:off x="11882439" y="6495814"/>
            <a:ext cx="293670" cy="338554"/>
          </a:xfrm>
          <a:prstGeom prst="rect">
            <a:avLst/>
          </a:prstGeom>
          <a:noFill/>
        </p:spPr>
        <p:txBody>
          <a:bodyPr wrap="none" rtlCol="0">
            <a:spAutoFit/>
          </a:bodyPr>
          <a:lstStyle/>
          <a:p>
            <a:r>
              <a:rPr lang="en-US" altLang="ja-JP" sz="1600" dirty="0">
                <a:latin typeface="HGP明朝B" panose="02020800000000000000" pitchFamily="18" charset="-128"/>
                <a:ea typeface="HGP明朝B" panose="02020800000000000000" pitchFamily="18" charset="-128"/>
              </a:rPr>
              <a:t>9</a:t>
            </a:r>
            <a:endParaRPr kumimoji="1" lang="ja-JP" altLang="en-US" sz="1600" dirty="0">
              <a:latin typeface="HGP明朝B" panose="02020800000000000000" pitchFamily="18" charset="-128"/>
              <a:ea typeface="HGP明朝B" panose="02020800000000000000" pitchFamily="18" charset="-128"/>
            </a:endParaRPr>
          </a:p>
        </p:txBody>
      </p:sp>
      <p:pic>
        <p:nvPicPr>
          <p:cNvPr id="13" name="図 12">
            <a:extLst>
              <a:ext uri="{FF2B5EF4-FFF2-40B4-BE49-F238E27FC236}">
                <a16:creationId xmlns:a16="http://schemas.microsoft.com/office/drawing/2014/main" id="{44F5BCE1-B0FF-E673-CCFA-B86B41B36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6" y="322328"/>
            <a:ext cx="351798" cy="411696"/>
          </a:xfrm>
          <a:prstGeom prst="rect">
            <a:avLst/>
          </a:prstGeom>
        </p:spPr>
      </p:pic>
    </p:spTree>
    <p:extLst>
      <p:ext uri="{BB962C8B-B14F-4D97-AF65-F5344CB8AC3E}">
        <p14:creationId xmlns:p14="http://schemas.microsoft.com/office/powerpoint/2010/main" val="5345734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2983</Words>
  <Application>Microsoft Office PowerPoint</Application>
  <PresentationFormat>ワイド画面</PresentationFormat>
  <Paragraphs>362</Paragraphs>
  <Slides>17</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HGP明朝B</vt:lpstr>
      <vt:lpstr>Meiryo</vt:lpstr>
      <vt:lpstr>游ゴシック</vt:lpstr>
      <vt:lpstr>游ゴシック Light</vt:lpstr>
      <vt:lpstr>Arial</vt:lpstr>
      <vt:lpstr>Office テーマ</vt:lpstr>
      <vt:lpstr>PowerPoint プレゼンテーション</vt:lpstr>
      <vt:lpstr>　目的</vt:lpstr>
      <vt:lpstr>　コンセプト</vt:lpstr>
      <vt:lpstr>　Fukui Coffee Festival 2022について</vt:lpstr>
      <vt:lpstr>　三国開催概要</vt:lpstr>
      <vt:lpstr>　広報</vt:lpstr>
      <vt:lpstr>　会場</vt:lpstr>
      <vt:lpstr>　コーヒーブース出店概要</vt:lpstr>
      <vt:lpstr>　フードブース出店概要</vt:lpstr>
      <vt:lpstr>　コーヒー彩どりマルシェ仮出店概要</vt:lpstr>
      <vt:lpstr>　注意事項</vt:lpstr>
      <vt:lpstr>　お申込みについて</vt:lpstr>
      <vt:lpstr>　2022年実行委員会について</vt:lpstr>
      <vt:lpstr>　スケジュール</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竹本 祐司</dc:creator>
  <cp:lastModifiedBy>竹本 祐司</cp:lastModifiedBy>
  <cp:revision>13</cp:revision>
  <dcterms:created xsi:type="dcterms:W3CDTF">2022-05-06T04:08:48Z</dcterms:created>
  <dcterms:modified xsi:type="dcterms:W3CDTF">2022-05-09T22:56:12Z</dcterms:modified>
</cp:coreProperties>
</file>